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10287000" cx="18288000"/>
  <p:notesSz cx="6858000" cy="9144000"/>
  <p:embeddedFontLst>
    <p:embeddedFont>
      <p:font typeface="Oswald"/>
      <p:bold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FBBD059-F0B0-4242-B946-4E3A4198F210}">
  <a:tblStyle styleId="{BFBBD059-F0B0-4242-B946-4E3A4198F210}" styleName="Table_0">
    <a:wholeTbl>
      <a:tcTxStyle b="off" i="off">
        <a:font>
          <a:latin typeface="Calibri"/>
          <a:ea typeface="Calibri"/>
          <a:cs typeface="Calibri"/>
        </a:font>
        <a:schemeClr val="dk1"/>
      </a:tcTxStyle>
      <a:tcStyle>
        <a:tcBdr>
          <a:left>
            <a:ln cap="flat" cmpd="sng" w="9525">
              <a:solidFill>
                <a:schemeClr val="dk1"/>
              </a:solidFill>
              <a:prstDash val="solid"/>
              <a:round/>
              <a:headEnd len="sm" w="sm" type="none"/>
              <a:tailEnd len="sm" w="sm" type="none"/>
            </a:ln>
          </a:left>
          <a:right>
            <a:ln cap="flat" cmpd="sng" w="9525">
              <a:solidFill>
                <a:schemeClr val="dk1"/>
              </a:solidFill>
              <a:prstDash val="solid"/>
              <a:round/>
              <a:headEnd len="sm" w="sm" type="none"/>
              <a:tailEnd len="sm" w="sm" type="none"/>
            </a:ln>
          </a:right>
          <a:top>
            <a:ln cap="flat" cmpd="sng" w="9525">
              <a:solidFill>
                <a:schemeClr val="dk1"/>
              </a:solidFill>
              <a:prstDash val="solid"/>
              <a:round/>
              <a:headEnd len="sm" w="sm" type="none"/>
              <a:tailEnd len="sm" w="sm" type="none"/>
            </a:ln>
          </a:top>
          <a:bottom>
            <a:ln cap="flat" cmpd="sng" w="9525">
              <a:solidFill>
                <a:schemeClr val="dk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tcBdr>
          <a:top>
            <a:ln cap="flat" cmpd="sng" w="9525">
              <a:solidFill>
                <a:schemeClr val="dk1"/>
              </a:solidFill>
              <a:prstDash val="solid"/>
              <a:round/>
              <a:headEnd len="sm" w="sm" type="none"/>
              <a:tailEnd len="sm" w="sm" type="none"/>
            </a:ln>
          </a:top>
          <a:bottom>
            <a:ln cap="flat" cmpd="sng" w="9525">
              <a:solidFill>
                <a:schemeClr val="dk1"/>
              </a:solidFill>
              <a:prstDash val="solid"/>
              <a:round/>
              <a:headEnd len="sm" w="sm" type="none"/>
              <a:tailEnd len="sm" w="sm" type="none"/>
            </a:ln>
          </a:bottom>
        </a:tcBdr>
      </a:tcStyle>
    </a:band1H>
    <a:band2H>
      <a:tcTxStyle/>
    </a:band2H>
    <a:band1V>
      <a:tcTxStyle/>
      <a:tcStyle>
        <a:tcBdr>
          <a:left>
            <a:ln cap="flat" cmpd="sng" w="9525">
              <a:solidFill>
                <a:schemeClr val="dk1"/>
              </a:solidFill>
              <a:prstDash val="solid"/>
              <a:round/>
              <a:headEnd len="sm" w="sm" type="none"/>
              <a:tailEnd len="sm" w="sm" type="none"/>
            </a:ln>
          </a:left>
          <a:right>
            <a:ln cap="flat" cmpd="sng" w="9525">
              <a:solidFill>
                <a:schemeClr val="dk1"/>
              </a:solidFill>
              <a:prstDash val="solid"/>
              <a:round/>
              <a:headEnd len="sm" w="sm" type="none"/>
              <a:tailEnd len="sm" w="sm" type="none"/>
            </a:ln>
          </a:right>
        </a:tcBdr>
      </a:tcStyle>
    </a:band1V>
    <a:band2V>
      <a:tcTxStyle/>
      <a:tcStyle>
        <a:tcBdr>
          <a:left>
            <a:ln cap="flat" cmpd="sng" w="9525">
              <a:solidFill>
                <a:schemeClr val="dk1"/>
              </a:solidFill>
              <a:prstDash val="solid"/>
              <a:round/>
              <a:headEnd len="sm" w="sm" type="none"/>
              <a:tailEnd len="sm" w="sm" type="none"/>
            </a:ln>
          </a:left>
          <a:right>
            <a:ln cap="flat" cmpd="sng" w="9525">
              <a:solidFill>
                <a:schemeClr val="dk1"/>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dk1"/>
              </a:solidFill>
              <a:prstDash val="solid"/>
              <a:round/>
              <a:headEnd len="sm" w="sm" type="none"/>
              <a:tailEnd len="sm" w="sm" type="none"/>
            </a:ln>
          </a:top>
        </a:tcBdr>
      </a:tcStyle>
    </a:lastRow>
    <a:seCell>
      <a:tcTxStyle/>
    </a:seCell>
    <a:swCell>
      <a:tcTxStyle/>
    </a:swCell>
    <a:firstRow>
      <a:tcTxStyle b="on" i="off">
        <a:font>
          <a:latin typeface="Calibri"/>
          <a:ea typeface="Calibri"/>
          <a:cs typeface="Calibri"/>
        </a:font>
        <a:schemeClr val="lt1"/>
      </a:tcTxStyle>
      <a:tcStyle>
        <a:fill>
          <a:solidFill>
            <a:schemeClr val="dk1"/>
          </a:solidFill>
        </a:fill>
      </a:tcStyle>
    </a:firstRow>
    <a:neCell>
      <a:tcTxStyle/>
    </a:neCell>
    <a:nwCell>
      <a:tcTxStyle/>
    </a:nwCell>
  </a:tblStyle>
  <a:tblStyle styleId="{4494DCFB-8198-441A-BA58-4002AC3127F0}"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59FFE0D-6569-43D7-BBF6-400513AEBFC7}" styleName="Table_2">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5" Type="http://schemas.openxmlformats.org/officeDocument/2006/relationships/font" Target="fonts/Oswald-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Brennan - Introductions</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chose Flask API as our api of choice over Django and Fast API.</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-Lucas</a:t>
            </a:r>
            <a:endParaRPr/>
          </a:p>
        </p:txBody>
      </p:sp>
      <p:sp>
        <p:nvSpPr>
          <p:cNvPr id="162" name="Google Shape;16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So our reasons are mainly just how basic it is. For our business justification we did not need a whole bunch running in the background with our API, just needed a simple database connection to pull our data from. These may be disadvantages in some eyes, but with the level we needed for our project, the limited built in features allowed the creation process to be very simplistic and flexible, as it has continued to be as we have made changes and updates.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One major problem we have is the worry of security concerns. Currently our API is housed in GitHub and if it was to be posted, there is a security risk with our credentials. Our database requires credentials to be seen and connected to, thus the API must have them. Thankfully many platforms support a “secret” file system where these are protected. However still it does pose a security concern as depending on who we were to host it on, there is always a worry of data leakage.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-Lucas</a:t>
            </a:r>
            <a:endParaRPr/>
          </a:p>
        </p:txBody>
      </p:sp>
      <p:sp>
        <p:nvSpPr>
          <p:cNvPr id="171" name="Google Shape;17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Here is a screenshot of our API being hosted on a personal device. As of right now, It produces a simple JSON script with 10 random rows. As you can see in the address bar, simply putting “get_data” will connect to the root and display the data requested. This can also be updated to receive requests of certain data, but we decided it was not a necessity right now.</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-Lucas</a:t>
            </a:r>
            <a:endParaRPr/>
          </a:p>
        </p:txBody>
      </p:sp>
      <p:sp>
        <p:nvSpPr>
          <p:cNvPr id="177" name="Google Shape;17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chose BI with an ODBC connection over Tablaeu and Shiny app options. We chose to do an ODBC connection over our API as it creates a direct connection rather then having to have a posted API. This also allowed us to get more system data, which we will get more into shortly.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-Tyler</a:t>
            </a:r>
            <a:endParaRPr/>
          </a:p>
        </p:txBody>
      </p:sp>
      <p:sp>
        <p:nvSpPr>
          <p:cNvPr id="182" name="Google Shape;18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chose BI for our dashboard creation because it has some higher level analytical techniques we can use to be interpret and show our data. (I.e. Time series, measure and column creations, advanced filtering techniques). Visualizations can also be created through python as well.</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PowerBi is also versatile, as the ease of use spans from a avid non experienced viewer, to a more technical individual who wants to know what exactly the data is doing. PowerBI supports a “Drill Down” feature on all of the visualizations where you can view the specific data powering the visualization.</a:t>
            </a:r>
            <a:endParaRPr/>
          </a:p>
          <a:p>
            <a:pPr indent="0" lvl="0" marL="0" rtl="0" algn="l">
              <a:spcBef>
                <a:spcPts val="0"/>
              </a:spcBef>
              <a:spcAft>
                <a:spcPts val="0"/>
              </a:spcAft>
              <a:buNone/>
            </a:pPr>
            <a:br>
              <a:rPr lang="en-US"/>
            </a:br>
            <a:r>
              <a:rPr lang="en-US"/>
              <a:t>PowerBi also has great integrations through its online platform.</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Some of our disadvantages are having to learn DAX for analysis, can be difficult to integrate with some non-Microsoft products, and it can get costly as the user base grows. </a:t>
            </a:r>
            <a:br>
              <a:rPr lang="en-US"/>
            </a:br>
            <a:br>
              <a:rPr lang="en-US"/>
            </a:br>
            <a:r>
              <a:rPr lang="en-US"/>
              <a:t>-Tyler</a:t>
            </a:r>
            <a:endParaRPr/>
          </a:p>
        </p:txBody>
      </p:sp>
      <p:sp>
        <p:nvSpPr>
          <p:cNvPr id="192" name="Google Shape;19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This is a quick snippet of our dashboard (updated as of yesterday). Starting in our top left, we have some overview metrics showing the base of what is currently going on within our database. Just to get an high angle idea of what is happening. Right now we have our total transactions at 8,379, total items sold at 1.07 Million, 100 total different products, how much discount we have given, and how many transactions we have sent with free shipping. </a:t>
            </a:r>
            <a:br>
              <a:rPr lang="en-US"/>
            </a:br>
            <a:br>
              <a:rPr lang="en-US"/>
            </a:br>
            <a:r>
              <a:rPr lang="en-US"/>
              <a:t>Below this </a:t>
            </a:r>
            <a:r>
              <a:rPr lang="en-US"/>
              <a:t>we have some performance metrics of our database and how much storage we are using. Our database may currently be small, but the data isn’t taking much of the space up. If data entry continues how it is currently, we will be able to continue to store data for the next 3 years. However in the future we need to upgrade to a higher storage capacity as we grow.</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On the right hand side </a:t>
            </a:r>
            <a:r>
              <a:rPr lang="en-US"/>
              <a:t>we have a time series of our data since the creation of scraping algorithm, with a small prediction interval for the days to come. </a:t>
            </a:r>
            <a:r>
              <a:rPr lang="en-US"/>
              <a:t>Following that, these three plots give us some quick visualization of the discount distributions of Region, sales by week days, and the products being sold.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Finally in the bottom left corner we have some dynamic filters that can allow the user to filter across the entire dashboard on things like Region, Free Shipping, Month, and Week day. These are dynamic as multiple filters and selection inside said filters can be click to drill down into what the user is looking for.</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-Tyler</a:t>
            </a:r>
            <a:endParaRPr/>
          </a:p>
        </p:txBody>
      </p:sp>
      <p:sp>
        <p:nvSpPr>
          <p:cNvPr id="198" name="Google Shape;19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a07847b1a9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As an example, if you are the Regional Manager over Region A, and wanted to see how your region did during the month of October, we can filter on these parameters to see how your region is doing.</a:t>
            </a:r>
            <a:endParaRPr/>
          </a:p>
        </p:txBody>
      </p:sp>
      <p:sp>
        <p:nvSpPr>
          <p:cNvPr id="203" name="Google Shape;203;g2a07847b1a9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a07847b1a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a07847b1a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09" name="Google Shape;209;g2a07847b1a9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Slide: </a:t>
            </a:r>
            <a:r>
              <a:rPr lang="en-US"/>
              <a:t>General</a:t>
            </a:r>
            <a:r>
              <a:rPr lang="en-US"/>
              <a:t> Infrastructure of ADAM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ADAM workflow automates the execution of a Python script (main.py) using GitHub Actions, scheduled for midnight EST. This script analyzes raw data from a designated URL, updating the database and backing up to GitHub as needed. It evaluates the new data for emptiness, newness, or redundancy and accordingly modifies the Feature_Store table in the database, incorporating error handling for data retrieval and database operations. Additionally, a separate script establishes a database connection, defines table schemas, and performs basic SQL operations. The data is stored in a MySQL database hosted by Aiven, and a Flask API provides access to a random subset of these records. Integration with PowerBI and ODBC allows for comprehensive dashboard visualizations without subset limitations.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Aria</a:t>
            </a:r>
            <a:endParaRPr/>
          </a:p>
        </p:txBody>
      </p:sp>
      <p:sp>
        <p:nvSpPr>
          <p:cNvPr id="99" name="Google Shape;9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Slide: Justifications for Choosing MySQL Over PostgreSQL and Microsoft SQL Server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1. **Performance Advantage:**</a:t>
            </a:r>
            <a:endParaRPr/>
          </a:p>
          <a:p>
            <a:pPr indent="0" lvl="0" marL="0" rtl="0" algn="l">
              <a:spcBef>
                <a:spcPts val="0"/>
              </a:spcBef>
              <a:spcAft>
                <a:spcPts val="0"/>
              </a:spcAft>
              <a:buClr>
                <a:schemeClr val="dk1"/>
              </a:buClr>
              <a:buSzPts val="1100"/>
              <a:buFont typeface="Arial"/>
              <a:buNone/>
            </a:pPr>
            <a:r>
              <a:rPr lang="en-US"/>
              <a:t>   - MySQL excels in optimized query execution and indexing.</a:t>
            </a:r>
            <a:endParaRPr/>
          </a:p>
          <a:p>
            <a:pPr indent="0" lvl="0" marL="0" rtl="0" algn="l">
              <a:spcBef>
                <a:spcPts val="0"/>
              </a:spcBef>
              <a:spcAft>
                <a:spcPts val="0"/>
              </a:spcAft>
              <a:buClr>
                <a:schemeClr val="dk1"/>
              </a:buClr>
              <a:buSzPts val="1100"/>
              <a:buFont typeface="Arial"/>
              <a:buNone/>
            </a:pPr>
            <a:r>
              <a:rPr lang="en-US"/>
              <a:t>   - Efficient storage engine, particularly for read-heavy workloads.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2. **Scalability Features:**</a:t>
            </a:r>
            <a:endParaRPr/>
          </a:p>
          <a:p>
            <a:pPr indent="0" lvl="0" marL="0" rtl="0" algn="l">
              <a:spcBef>
                <a:spcPts val="0"/>
              </a:spcBef>
              <a:spcAft>
                <a:spcPts val="0"/>
              </a:spcAft>
              <a:buClr>
                <a:schemeClr val="dk1"/>
              </a:buClr>
              <a:buSzPts val="1100"/>
              <a:buFont typeface="Arial"/>
              <a:buNone/>
            </a:pPr>
            <a:r>
              <a:rPr lang="en-US"/>
              <a:t>   - MySQL demonstrates strong capabilities in handling large datasets and concurrent connections.</a:t>
            </a:r>
            <a:endParaRPr/>
          </a:p>
          <a:p>
            <a:pPr indent="0" lvl="0" marL="0" rtl="0" algn="l">
              <a:spcBef>
                <a:spcPts val="0"/>
              </a:spcBef>
              <a:spcAft>
                <a:spcPts val="0"/>
              </a:spcAft>
              <a:buClr>
                <a:schemeClr val="dk1"/>
              </a:buClr>
              <a:buSzPts val="1100"/>
              <a:buFont typeface="Arial"/>
              <a:buNone/>
            </a:pPr>
            <a:r>
              <a:rPr lang="en-US"/>
              <a:t>   - Horizontal scaling is simplified with MySQL Cluster.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3. **Cost Considerations:**</a:t>
            </a:r>
            <a:endParaRPr/>
          </a:p>
          <a:p>
            <a:pPr indent="0" lvl="0" marL="0" rtl="0" algn="l">
              <a:spcBef>
                <a:spcPts val="0"/>
              </a:spcBef>
              <a:spcAft>
                <a:spcPts val="0"/>
              </a:spcAft>
              <a:buClr>
                <a:schemeClr val="dk1"/>
              </a:buClr>
              <a:buSzPts val="1100"/>
              <a:buFont typeface="Arial"/>
              <a:buNone/>
            </a:pPr>
            <a:r>
              <a:rPr lang="en-US"/>
              <a:t>   - MySQL's open-source nature translates to potential cost savings.</a:t>
            </a:r>
            <a:endParaRPr/>
          </a:p>
          <a:p>
            <a:pPr indent="0" lvl="0" marL="0" rtl="0" algn="l">
              <a:spcBef>
                <a:spcPts val="0"/>
              </a:spcBef>
              <a:spcAft>
                <a:spcPts val="0"/>
              </a:spcAft>
              <a:buClr>
                <a:schemeClr val="dk1"/>
              </a:buClr>
              <a:buSzPts val="1100"/>
              <a:buFont typeface="Arial"/>
              <a:buNone/>
            </a:pPr>
            <a:r>
              <a:rPr lang="en-US"/>
              <a:t>   - Compare licensing costs and highlight any hidden expenses associated with each option.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4. **Community and Support:**</a:t>
            </a:r>
            <a:endParaRPr/>
          </a:p>
          <a:p>
            <a:pPr indent="0" lvl="0" marL="0" rtl="0" algn="l">
              <a:spcBef>
                <a:spcPts val="0"/>
              </a:spcBef>
              <a:spcAft>
                <a:spcPts val="0"/>
              </a:spcAft>
              <a:buClr>
                <a:schemeClr val="dk1"/>
              </a:buClr>
              <a:buSzPts val="1100"/>
              <a:buFont typeface="Arial"/>
              <a:buNone/>
            </a:pPr>
            <a:r>
              <a:rPr lang="en-US"/>
              <a:t>   - MySQL boasts an active community with extensive forums, documentation, and third-party resources.</a:t>
            </a:r>
            <a:endParaRPr/>
          </a:p>
          <a:p>
            <a:pPr indent="0" lvl="0" marL="0" rtl="0" algn="l">
              <a:spcBef>
                <a:spcPts val="0"/>
              </a:spcBef>
              <a:spcAft>
                <a:spcPts val="0"/>
              </a:spcAft>
              <a:buClr>
                <a:schemeClr val="dk1"/>
              </a:buClr>
              <a:buSzPts val="1100"/>
              <a:buFont typeface="Arial"/>
              <a:buNone/>
            </a:pPr>
            <a:r>
              <a:rPr lang="en-US"/>
              <a:t>   - Compare community support for MySQL with that of PostgreSQL and Microsoft SQL Server.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5. **Feature Set and Compatibility:**</a:t>
            </a:r>
            <a:endParaRPr/>
          </a:p>
          <a:p>
            <a:pPr indent="0" lvl="0" marL="0" rtl="0" algn="l">
              <a:spcBef>
                <a:spcPts val="0"/>
              </a:spcBef>
              <a:spcAft>
                <a:spcPts val="0"/>
              </a:spcAft>
              <a:buClr>
                <a:schemeClr val="dk1"/>
              </a:buClr>
              <a:buSzPts val="1100"/>
              <a:buFont typeface="Arial"/>
              <a:buNone/>
            </a:pPr>
            <a:r>
              <a:rPr lang="en-US"/>
              <a:t>   - Discuss MySQL's comprehensive feature set, including support for ACID properties, stored procedures, and triggers.</a:t>
            </a:r>
            <a:endParaRPr/>
          </a:p>
          <a:p>
            <a:pPr indent="0" lvl="0" marL="0" rtl="0" algn="l">
              <a:spcBef>
                <a:spcPts val="0"/>
              </a:spcBef>
              <a:spcAft>
                <a:spcPts val="0"/>
              </a:spcAft>
              <a:buClr>
                <a:schemeClr val="dk1"/>
              </a:buClr>
              <a:buSzPts val="1100"/>
              <a:buFont typeface="Arial"/>
              <a:buNone/>
            </a:pPr>
            <a:r>
              <a:rPr lang="en-US"/>
              <a:t>   - Highlight compatibility with various programming languages and compare features with PostgreSQL and Microsoft SQL Server.</a:t>
            </a:r>
            <a:endParaRPr/>
          </a:p>
          <a:p>
            <a:pPr indent="0" lvl="0" marL="0" rtl="0" algn="l">
              <a:spcBef>
                <a:spcPts val="0"/>
              </a:spcBef>
              <a:spcAft>
                <a:spcPts val="0"/>
              </a:spcAft>
              <a:buNone/>
            </a:pPr>
            <a:r>
              <a:t/>
            </a:r>
            <a:endParaRPr/>
          </a:p>
        </p:txBody>
      </p:sp>
      <p:sp>
        <p:nvSpPr>
          <p:cNvPr id="107" name="Google Shape;10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Slide: MySQL Justification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MySQL offers several advantages and drawbacks compared to other SQL flavors. On the plus side, being open-source, it allowed the flexibility we needed for the ADAM project.. Its scalability made it suitable for both small-scale projects and larger, growing systems. Additionally, MySQL benefits from robust community support, providing a wealth of resources and assistance for users, especially for less experienced members of our team. However, it does face limitations in functionality compared to some other SQL databases, which can restrict its use in more complex scenarios. Concerns regarding ACID (Atomicity, Consistency, Isolation, Durability) compliance raise questions about its reliability in certain transactional applications. Finally, the issues surrounding ownership and licensing, especially after its acquisition by Oracle, have led to some uncertainty and potential legal complexities for users. Overall, we felt the pros outweighed the cons in choosing this flavor.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Aria</a:t>
            </a:r>
            <a:endParaRPr/>
          </a:p>
        </p:txBody>
      </p:sp>
      <p:sp>
        <p:nvSpPr>
          <p:cNvPr id="117" name="Google Shape;11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Slide: Justifications for Choosing Aiven Over CockroachDB and UTK OIT Supported Databases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1. **Cloud-Native Advantage:**</a:t>
            </a:r>
            <a:endParaRPr/>
          </a:p>
          <a:p>
            <a:pPr indent="0" lvl="0" marL="0" rtl="0" algn="l">
              <a:spcBef>
                <a:spcPts val="0"/>
              </a:spcBef>
              <a:spcAft>
                <a:spcPts val="0"/>
              </a:spcAft>
              <a:buClr>
                <a:schemeClr val="dk1"/>
              </a:buClr>
              <a:buSzPts val="1100"/>
              <a:buFont typeface="Arial"/>
              <a:buNone/>
            </a:pPr>
            <a:r>
              <a:rPr lang="en-US"/>
              <a:t>   - Aiven is designed as a cloud-native platform, aligning seamlessly with modern cloud environments.</a:t>
            </a:r>
            <a:endParaRPr/>
          </a:p>
          <a:p>
            <a:pPr indent="0" lvl="0" marL="0" rtl="0" algn="l">
              <a:spcBef>
                <a:spcPts val="0"/>
              </a:spcBef>
              <a:spcAft>
                <a:spcPts val="0"/>
              </a:spcAft>
              <a:buClr>
                <a:schemeClr val="dk1"/>
              </a:buClr>
              <a:buSzPts val="1100"/>
              <a:buFont typeface="Arial"/>
              <a:buNone/>
            </a:pPr>
            <a:r>
              <a:rPr lang="en-US"/>
              <a:t>   - Discuss how Aiven's architecture enhances scalability and flexibility in cloud deployments.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2. **Managed Service Simplicity:**</a:t>
            </a:r>
            <a:endParaRPr/>
          </a:p>
          <a:p>
            <a:pPr indent="0" lvl="0" marL="0" rtl="0" algn="l">
              <a:spcBef>
                <a:spcPts val="0"/>
              </a:spcBef>
              <a:spcAft>
                <a:spcPts val="0"/>
              </a:spcAft>
              <a:buClr>
                <a:schemeClr val="dk1"/>
              </a:buClr>
              <a:buSzPts val="1100"/>
              <a:buFont typeface="Arial"/>
              <a:buNone/>
            </a:pPr>
            <a:r>
              <a:rPr lang="en-US"/>
              <a:t>   - Aiven offers a fully managed service, reducing operational overhead for the user.</a:t>
            </a:r>
            <a:endParaRPr/>
          </a:p>
          <a:p>
            <a:pPr indent="0" lvl="0" marL="0" rtl="0" algn="l">
              <a:spcBef>
                <a:spcPts val="0"/>
              </a:spcBef>
              <a:spcAft>
                <a:spcPts val="0"/>
              </a:spcAft>
              <a:buClr>
                <a:schemeClr val="dk1"/>
              </a:buClr>
              <a:buSzPts val="1100"/>
              <a:buFont typeface="Arial"/>
              <a:buNone/>
            </a:pPr>
            <a:r>
              <a:rPr lang="en-US"/>
              <a:t>   - Highlight the ease of deployment, maintenance, and automatic updates provided by Aiven.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3. **Multi-Cloud Support:**</a:t>
            </a:r>
            <a:endParaRPr/>
          </a:p>
          <a:p>
            <a:pPr indent="0" lvl="0" marL="0" rtl="0" algn="l">
              <a:spcBef>
                <a:spcPts val="0"/>
              </a:spcBef>
              <a:spcAft>
                <a:spcPts val="0"/>
              </a:spcAft>
              <a:buClr>
                <a:schemeClr val="dk1"/>
              </a:buClr>
              <a:buSzPts val="1100"/>
              <a:buFont typeface="Arial"/>
              <a:buNone/>
            </a:pPr>
            <a:r>
              <a:rPr lang="en-US"/>
              <a:t>   - Aiven supports multiple cloud providers, providing flexibility in choosing the preferred cloud infrastructure.</a:t>
            </a:r>
            <a:endParaRPr/>
          </a:p>
          <a:p>
            <a:pPr indent="0" lvl="0" marL="0" rtl="0" algn="l">
              <a:spcBef>
                <a:spcPts val="0"/>
              </a:spcBef>
              <a:spcAft>
                <a:spcPts val="0"/>
              </a:spcAft>
              <a:buClr>
                <a:schemeClr val="dk1"/>
              </a:buClr>
              <a:buSzPts val="1100"/>
              <a:buFont typeface="Arial"/>
              <a:buNone/>
            </a:pPr>
            <a:r>
              <a:rPr lang="en-US"/>
              <a:t>   - Discuss the advantages of multi-cloud support compared to CockroachDB and UTK OIT supported databases.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4. **Performance and Scalability:**</a:t>
            </a:r>
            <a:endParaRPr/>
          </a:p>
          <a:p>
            <a:pPr indent="0" lvl="0" marL="0" rtl="0" algn="l">
              <a:spcBef>
                <a:spcPts val="0"/>
              </a:spcBef>
              <a:spcAft>
                <a:spcPts val="0"/>
              </a:spcAft>
              <a:buClr>
                <a:schemeClr val="dk1"/>
              </a:buClr>
              <a:buSzPts val="1100"/>
              <a:buFont typeface="Arial"/>
              <a:buNone/>
            </a:pPr>
            <a:r>
              <a:rPr lang="en-US"/>
              <a:t>   - Highlight Aiven's performance optimization for various workloads.</a:t>
            </a:r>
            <a:endParaRPr/>
          </a:p>
          <a:p>
            <a:pPr indent="0" lvl="0" marL="0" rtl="0" algn="l">
              <a:spcBef>
                <a:spcPts val="0"/>
              </a:spcBef>
              <a:spcAft>
                <a:spcPts val="0"/>
              </a:spcAft>
              <a:buClr>
                <a:schemeClr val="dk1"/>
              </a:buClr>
              <a:buSzPts val="1100"/>
              <a:buFont typeface="Arial"/>
              <a:buNone/>
            </a:pPr>
            <a:r>
              <a:rPr lang="en-US"/>
              <a:t>   - Discuss how Aiven handles scalability challenges efficiently, adapting to growing data and user demands.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5. **Security and Compliance:**</a:t>
            </a:r>
            <a:endParaRPr/>
          </a:p>
          <a:p>
            <a:pPr indent="0" lvl="0" marL="0" rtl="0" algn="l">
              <a:spcBef>
                <a:spcPts val="0"/>
              </a:spcBef>
              <a:spcAft>
                <a:spcPts val="0"/>
              </a:spcAft>
              <a:buClr>
                <a:schemeClr val="dk1"/>
              </a:buClr>
              <a:buSzPts val="1100"/>
              <a:buFont typeface="Arial"/>
              <a:buNone/>
            </a:pPr>
            <a:r>
              <a:rPr lang="en-US"/>
              <a:t>   - Discuss Aiven's security features, such as encryption, authentication, and compliance certifications.</a:t>
            </a:r>
            <a:endParaRPr/>
          </a:p>
          <a:p>
            <a:pPr indent="0" lvl="0" marL="0" rtl="0" algn="l">
              <a:spcBef>
                <a:spcPts val="0"/>
              </a:spcBef>
              <a:spcAft>
                <a:spcPts val="0"/>
              </a:spcAft>
              <a:buClr>
                <a:schemeClr val="dk1"/>
              </a:buClr>
              <a:buSzPts val="1100"/>
              <a:buFont typeface="Arial"/>
              <a:buNone/>
            </a:pPr>
            <a:r>
              <a:rPr lang="en-US"/>
              <a:t>   - Compare the security measures of Aiven with those of CockroachDB and UTK OIT supported databases.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24" name="Google Shape;12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Slide: Aiven Justification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use of Aiven for database management comes with its own set of advantages and disadvantages. Aiven's base subscription is free, which made it an attractive option for us. Its managed services aspect significantly reduces the overhead of database administration, allowing users to focus more on their core activities. Additionally, Aiven's support for multi-cloud environments provides flexibility for our provider choices. However, the cost aspect can become a disadvantage as needs grow beyond the base offering, but we did not feel this would become an issue. Users also face limited control over the infrastructure, which might be a drawback if we sought a  highly customized database environments. Lastly, there's an inherent reliance on Aiven's service reliability, meaning that any downtime or performance issues on Aiven's end could directly impact our operations. Ultimately, we felt the pros outweighed the cons in choosing Aiven’s services.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Aria</a:t>
            </a:r>
            <a:endParaRPr/>
          </a:p>
        </p:txBody>
      </p:sp>
      <p:sp>
        <p:nvSpPr>
          <p:cNvPr id="134" name="Google Shape;13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Slide: Chosen workflow automation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After consulting the various options, we chose GitHub actions to automate our workflow over other alternatives such as Travis CI or Jenkins. We will go over specifics on why momentarily.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Aria</a:t>
            </a:r>
            <a:endParaRPr/>
          </a:p>
        </p:txBody>
      </p:sp>
      <p:sp>
        <p:nvSpPr>
          <p:cNvPr id="140" name="Google Shape;14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Slide: Github Actions email screenshot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is an example of one of our automated emails that is sent out by trusty GitHub actions, notifying us that our main python script has ran </a:t>
            </a:r>
            <a:r>
              <a:rPr lang="en-US"/>
              <a:t>successfully. Great Success!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Aria</a:t>
            </a:r>
            <a:endParaRPr/>
          </a:p>
        </p:txBody>
      </p:sp>
      <p:sp>
        <p:nvSpPr>
          <p:cNvPr id="149" name="Google Shape;14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Slide: Github Actions Justification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opted for GitHub Actions in our project, favoring its strengths over alternatives like Travis CI or Jenkins. Key to our decision was GitHub Actions' robust capabilities in continuous integration and automation, streamlining our development pipeline efficiently. Its seamless integration with GitHub repositories significantly enhanced our workflow, as it allowed for easier management and coordination of code directly within the GitHub ecosystem. Moreover, the extensive ecosystem of community-made actions available in GitHub Actions offered us a wide range of pre-built solutions, saving time and effort in workflow setup. To accomplish the same tasks with Travis CI or Jenkins would have required a paid subscription, as their free versions would not suffice. However, we had to consider its limitations, such as limited concurrency for free accounts, which could impact parallel task execution. The learning curve for setting up complex workflows, especially cooperating with automated permissions, and the potential cost for heavy usage were also factors, but these were outweighed by the overall benefits GitHub Actions provided for our project needs.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Aria</a:t>
            </a:r>
            <a:endParaRPr/>
          </a:p>
        </p:txBody>
      </p:sp>
      <p:sp>
        <p:nvSpPr>
          <p:cNvPr id="156" name="Google Shape;15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1792288" y="612775"/>
            <a:ext cx="5486400" cy="4114800"/>
          </a:xfrm>
          <a:prstGeom prst="rect">
            <a:avLst/>
          </a:prstGeom>
          <a:noFill/>
          <a:ln>
            <a:noFill/>
          </a:ln>
        </p:spPr>
      </p:sp>
      <p:sp>
        <p:nvSpPr>
          <p:cNvPr id="68" name="Google Shape;68;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0.png"/><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17.png"/><Relationship Id="rId5"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22.png"/><Relationship Id="rId5" Type="http://schemas.openxmlformats.org/officeDocument/2006/relationships/image" Target="../media/image23.jpg"/><Relationship Id="rId6"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2.png"/><Relationship Id="rId5"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1.png"/><Relationship Id="rId4" Type="http://schemas.openxmlformats.org/officeDocument/2006/relationships/image" Target="../media/image19.jpg"/><Relationship Id="rId5" Type="http://schemas.openxmlformats.org/officeDocument/2006/relationships/image" Target="../media/image20.png"/><Relationship Id="rId6"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25.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3"/>
          <p:cNvSpPr/>
          <p:nvPr/>
        </p:nvSpPr>
        <p:spPr>
          <a:xfrm rot="10800000">
            <a:off x="-1798881" y="4368"/>
            <a:ext cx="20071080" cy="10261283"/>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38883" l="0" r="0" t="-388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 name="Google Shape;90;p13"/>
          <p:cNvSpPr/>
          <p:nvPr/>
        </p:nvSpPr>
        <p:spPr>
          <a:xfrm rot="7659121">
            <a:off x="14949660" y="4817471"/>
            <a:ext cx="7629294" cy="7828566"/>
          </a:xfrm>
          <a:custGeom>
            <a:rect b="b" l="l" r="r" t="t"/>
            <a:pathLst>
              <a:path extrusionOk="0" h="7828566" w="7629294">
                <a:moveTo>
                  <a:pt x="0" y="0"/>
                </a:moveTo>
                <a:lnTo>
                  <a:pt x="7629294" y="0"/>
                </a:lnTo>
                <a:lnTo>
                  <a:pt x="7629294" y="7828566"/>
                </a:lnTo>
                <a:lnTo>
                  <a:pt x="0" y="7828566"/>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 name="Google Shape;91;p13"/>
          <p:cNvSpPr/>
          <p:nvPr/>
        </p:nvSpPr>
        <p:spPr>
          <a:xfrm>
            <a:off x="-2373990" y="-4309320"/>
            <a:ext cx="9022634" cy="9258300"/>
          </a:xfrm>
          <a:custGeom>
            <a:rect b="b" l="l" r="r" t="t"/>
            <a:pathLst>
              <a:path extrusionOk="0" h="9258300" w="9022634">
                <a:moveTo>
                  <a:pt x="0" y="0"/>
                </a:moveTo>
                <a:lnTo>
                  <a:pt x="9022634" y="0"/>
                </a:lnTo>
                <a:lnTo>
                  <a:pt x="9022634" y="9258300"/>
                </a:lnTo>
                <a:lnTo>
                  <a:pt x="0" y="9258300"/>
                </a:lnTo>
                <a:lnTo>
                  <a:pt x="0" y="0"/>
                </a:lnTo>
                <a:close/>
              </a:path>
            </a:pathLst>
          </a:custGeom>
          <a:blipFill rotWithShape="1">
            <a:blip r:embed="rId4">
              <a:alphaModFix/>
            </a:blip>
            <a:stretch>
              <a:fillRect b="0" l="0" r="0" t="0"/>
            </a:stretch>
          </a:blipFill>
          <a:ln>
            <a:noFill/>
          </a:ln>
        </p:spPr>
      </p:sp>
      <p:grpSp>
        <p:nvGrpSpPr>
          <p:cNvPr id="92" name="Google Shape;92;p13"/>
          <p:cNvGrpSpPr/>
          <p:nvPr/>
        </p:nvGrpSpPr>
        <p:grpSpPr>
          <a:xfrm>
            <a:off x="4122729" y="3210000"/>
            <a:ext cx="9815306" cy="3780424"/>
            <a:chOff x="0" y="-19050"/>
            <a:chExt cx="1895495" cy="831850"/>
          </a:xfrm>
        </p:grpSpPr>
        <p:sp>
          <p:nvSpPr>
            <p:cNvPr id="93" name="Google Shape;93;p13"/>
            <p:cNvSpPr/>
            <p:nvPr/>
          </p:nvSpPr>
          <p:spPr>
            <a:xfrm>
              <a:off x="0" y="0"/>
              <a:ext cx="1895495" cy="812800"/>
            </a:xfrm>
            <a:custGeom>
              <a:rect b="b" l="l" r="r" t="t"/>
              <a:pathLst>
                <a:path extrusionOk="0" h="812800" w="1895495">
                  <a:moveTo>
                    <a:pt x="0" y="0"/>
                  </a:moveTo>
                  <a:lnTo>
                    <a:pt x="1895495" y="0"/>
                  </a:lnTo>
                  <a:lnTo>
                    <a:pt x="1895495" y="812800"/>
                  </a:lnTo>
                  <a:lnTo>
                    <a:pt x="0" y="812800"/>
                  </a:lnTo>
                  <a:close/>
                </a:path>
              </a:pathLst>
            </a:custGeom>
            <a:solidFill>
              <a:srgbClr val="000000">
                <a:alpha val="0"/>
              </a:srgbClr>
            </a:solidFill>
            <a:ln cap="sq" cmpd="sng" w="38100">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 name="Google Shape;94;p13"/>
            <p:cNvSpPr txBox="1"/>
            <p:nvPr/>
          </p:nvSpPr>
          <p:spPr>
            <a:xfrm>
              <a:off x="0" y="-19050"/>
              <a:ext cx="1895495" cy="831850"/>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5" name="Google Shape;95;p13"/>
          <p:cNvSpPr txBox="1"/>
          <p:nvPr/>
        </p:nvSpPr>
        <p:spPr>
          <a:xfrm>
            <a:off x="4236346" y="4982442"/>
            <a:ext cx="9815307" cy="3070392"/>
          </a:xfrm>
          <a:prstGeom prst="rect">
            <a:avLst/>
          </a:prstGeom>
          <a:noFill/>
          <a:ln>
            <a:noFill/>
          </a:ln>
        </p:spPr>
        <p:txBody>
          <a:bodyPr anchorCtr="0" anchor="t" bIns="0" lIns="0" spcFirstLastPara="1" rIns="0" wrap="square" tIns="0">
            <a:spAutoFit/>
          </a:bodyPr>
          <a:lstStyle/>
          <a:p>
            <a:pPr indent="0" lvl="0" marL="0" marR="0" rtl="0" algn="ctr">
              <a:lnSpc>
                <a:spcPct val="137125"/>
              </a:lnSpc>
              <a:spcBef>
                <a:spcPts val="0"/>
              </a:spcBef>
              <a:spcAft>
                <a:spcPts val="0"/>
              </a:spcAft>
              <a:buNone/>
            </a:pPr>
            <a:r>
              <a:rPr b="1" lang="en-US" sz="9600">
                <a:solidFill>
                  <a:srgbClr val="231F20"/>
                </a:solidFill>
                <a:latin typeface="Oswald"/>
                <a:ea typeface="Oswald"/>
                <a:cs typeface="Oswald"/>
                <a:sym typeface="Oswald"/>
              </a:rPr>
              <a:t>The ADAM Project </a:t>
            </a:r>
            <a:endParaRPr/>
          </a:p>
          <a:p>
            <a:pPr indent="0" lvl="0" marL="0" marR="0" rtl="0" algn="ctr">
              <a:lnSpc>
                <a:spcPct val="329099"/>
              </a:lnSpc>
              <a:spcBef>
                <a:spcPts val="0"/>
              </a:spcBef>
              <a:spcAft>
                <a:spcPts val="0"/>
              </a:spcAft>
              <a:buNone/>
            </a:pPr>
            <a:r>
              <a:rPr b="1" lang="en-US" sz="4000" u="sng">
                <a:solidFill>
                  <a:srgbClr val="231F20"/>
                </a:solidFill>
                <a:latin typeface="Oswald"/>
                <a:ea typeface="Oswald"/>
                <a:cs typeface="Oswald"/>
                <a:sym typeface="Oswald"/>
              </a:rPr>
              <a:t>A</a:t>
            </a:r>
            <a:r>
              <a:rPr b="1" lang="en-US" sz="4000">
                <a:solidFill>
                  <a:srgbClr val="231F20"/>
                </a:solidFill>
                <a:latin typeface="Oswald"/>
                <a:ea typeface="Oswald"/>
                <a:cs typeface="Oswald"/>
                <a:sym typeface="Oswald"/>
              </a:rPr>
              <a:t>utomatic </a:t>
            </a:r>
            <a:r>
              <a:rPr b="1" lang="en-US" sz="4000" u="sng">
                <a:solidFill>
                  <a:srgbClr val="231F20"/>
                </a:solidFill>
                <a:latin typeface="Oswald"/>
                <a:ea typeface="Oswald"/>
                <a:cs typeface="Oswald"/>
                <a:sym typeface="Oswald"/>
              </a:rPr>
              <a:t>D</a:t>
            </a:r>
            <a:r>
              <a:rPr b="1" lang="en-US" sz="4000">
                <a:solidFill>
                  <a:srgbClr val="231F20"/>
                </a:solidFill>
                <a:latin typeface="Oswald"/>
                <a:ea typeface="Oswald"/>
                <a:cs typeface="Oswald"/>
                <a:sym typeface="Oswald"/>
              </a:rPr>
              <a:t>ata </a:t>
            </a:r>
            <a:r>
              <a:rPr b="1" lang="en-US" sz="4000" u="sng">
                <a:solidFill>
                  <a:srgbClr val="231F20"/>
                </a:solidFill>
                <a:latin typeface="Oswald"/>
                <a:ea typeface="Oswald"/>
                <a:cs typeface="Oswald"/>
                <a:sym typeface="Oswald"/>
              </a:rPr>
              <a:t>A</a:t>
            </a:r>
            <a:r>
              <a:rPr b="1" lang="en-US" sz="4000">
                <a:solidFill>
                  <a:srgbClr val="231F20"/>
                </a:solidFill>
                <a:latin typeface="Oswald"/>
                <a:ea typeface="Oswald"/>
                <a:cs typeface="Oswald"/>
                <a:sym typeface="Oswald"/>
              </a:rPr>
              <a:t>cquisition and </a:t>
            </a:r>
            <a:r>
              <a:rPr b="1" lang="en-US" sz="4000" u="sng">
                <a:solidFill>
                  <a:srgbClr val="231F20"/>
                </a:solidFill>
                <a:latin typeface="Oswald"/>
                <a:ea typeface="Oswald"/>
                <a:cs typeface="Oswald"/>
                <a:sym typeface="Oswald"/>
              </a:rPr>
              <a:t>M</a:t>
            </a:r>
            <a:r>
              <a:rPr b="1" lang="en-US" sz="4000">
                <a:solidFill>
                  <a:srgbClr val="231F20"/>
                </a:solidFill>
                <a:latin typeface="Oswald"/>
                <a:ea typeface="Oswald"/>
                <a:cs typeface="Oswald"/>
                <a:sym typeface="Oswald"/>
              </a:rPr>
              <a:t>anagement</a:t>
            </a:r>
            <a:endParaRPr b="1" sz="8000">
              <a:solidFill>
                <a:srgbClr val="231F20"/>
              </a:solidFill>
              <a:latin typeface="Oswald"/>
              <a:ea typeface="Oswald"/>
              <a:cs typeface="Oswald"/>
              <a:sym typeface="Oswald"/>
            </a:endParaRPr>
          </a:p>
        </p:txBody>
      </p:sp>
      <p:sp>
        <p:nvSpPr>
          <p:cNvPr id="96" name="Google Shape;96;p13"/>
          <p:cNvSpPr txBox="1"/>
          <p:nvPr/>
        </p:nvSpPr>
        <p:spPr>
          <a:xfrm>
            <a:off x="4236347" y="3438109"/>
            <a:ext cx="9815307" cy="1186902"/>
          </a:xfrm>
          <a:prstGeom prst="rect">
            <a:avLst/>
          </a:prstGeom>
          <a:noFill/>
          <a:ln>
            <a:noFill/>
          </a:ln>
        </p:spPr>
        <p:txBody>
          <a:bodyPr anchorCtr="0" anchor="t" bIns="0" lIns="0" spcFirstLastPara="1" rIns="0" wrap="square" tIns="0">
            <a:spAutoFit/>
          </a:bodyPr>
          <a:lstStyle/>
          <a:p>
            <a:pPr indent="0" lvl="0" marL="0" marR="0" rtl="0" algn="ctr">
              <a:lnSpc>
                <a:spcPct val="138034"/>
              </a:lnSpc>
              <a:spcBef>
                <a:spcPts val="0"/>
              </a:spcBef>
              <a:spcAft>
                <a:spcPts val="0"/>
              </a:spcAft>
              <a:buNone/>
            </a:pPr>
            <a:r>
              <a:rPr b="1" lang="en-US" sz="7062">
                <a:solidFill>
                  <a:srgbClr val="231F20"/>
                </a:solidFill>
                <a:latin typeface="Oswald"/>
                <a:ea typeface="Oswald"/>
                <a:cs typeface="Oswald"/>
                <a:sym typeface="Oswald"/>
              </a:rPr>
              <a:t>BZAN 545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4F5"/>
        </a:solidFill>
      </p:bgPr>
    </p:bg>
    <p:spTree>
      <p:nvGrpSpPr>
        <p:cNvPr id="163" name="Shape 163"/>
        <p:cNvGrpSpPr/>
        <p:nvPr/>
      </p:nvGrpSpPr>
      <p:grpSpPr>
        <a:xfrm>
          <a:off x="0" y="0"/>
          <a:ext cx="0" cy="0"/>
          <a:chOff x="0" y="0"/>
          <a:chExt cx="0" cy="0"/>
        </a:xfrm>
      </p:grpSpPr>
      <p:sp>
        <p:nvSpPr>
          <p:cNvPr id="164" name="Google Shape;164;p22"/>
          <p:cNvSpPr/>
          <p:nvPr/>
        </p:nvSpPr>
        <p:spPr>
          <a:xfrm>
            <a:off x="9237132" y="800100"/>
            <a:ext cx="8060268" cy="8229600"/>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alibri"/>
                <a:ea typeface="Calibri"/>
                <a:cs typeface="Calibri"/>
                <a:sym typeface="Calibri"/>
              </a:rPr>
              <a:t>Alternatives</a:t>
            </a:r>
            <a:endParaRPr sz="1800">
              <a:solidFill>
                <a:schemeClr val="dk1"/>
              </a:solidFill>
              <a:latin typeface="Calibri"/>
              <a:ea typeface="Calibri"/>
              <a:cs typeface="Calibri"/>
              <a:sym typeface="Calibri"/>
            </a:endParaRPr>
          </a:p>
        </p:txBody>
      </p:sp>
      <p:sp>
        <p:nvSpPr>
          <p:cNvPr id="165" name="Google Shape;165;p22"/>
          <p:cNvSpPr/>
          <p:nvPr/>
        </p:nvSpPr>
        <p:spPr>
          <a:xfrm>
            <a:off x="651930" y="800100"/>
            <a:ext cx="8060268" cy="8229600"/>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alibri"/>
                <a:ea typeface="Calibri"/>
                <a:cs typeface="Calibri"/>
                <a:sym typeface="Calibri"/>
              </a:rPr>
              <a:t>Chosen</a:t>
            </a:r>
            <a:endParaRPr/>
          </a:p>
        </p:txBody>
      </p:sp>
      <p:pic>
        <p:nvPicPr>
          <p:cNvPr id="166" name="Google Shape;166;p22"/>
          <p:cNvPicPr preferRelativeResize="0"/>
          <p:nvPr/>
        </p:nvPicPr>
        <p:blipFill rotWithShape="1">
          <a:blip r:embed="rId3">
            <a:alphaModFix/>
          </a:blip>
          <a:srcRect b="0" l="0" r="0" t="0"/>
          <a:stretch/>
        </p:blipFill>
        <p:spPr>
          <a:xfrm>
            <a:off x="990600" y="3931867"/>
            <a:ext cx="7487890" cy="2423265"/>
          </a:xfrm>
          <a:prstGeom prst="rect">
            <a:avLst/>
          </a:prstGeom>
          <a:noFill/>
          <a:ln>
            <a:noFill/>
          </a:ln>
        </p:spPr>
      </p:pic>
      <p:pic>
        <p:nvPicPr>
          <p:cNvPr descr="Home - Django REST framework" id="167" name="Google Shape;167;p22"/>
          <p:cNvPicPr preferRelativeResize="0"/>
          <p:nvPr/>
        </p:nvPicPr>
        <p:blipFill rotWithShape="1">
          <a:blip r:embed="rId4">
            <a:alphaModFix/>
          </a:blip>
          <a:srcRect b="0" l="0" r="0" t="0"/>
          <a:stretch/>
        </p:blipFill>
        <p:spPr>
          <a:xfrm>
            <a:off x="10058400" y="2515817"/>
            <a:ext cx="6412302" cy="2832100"/>
          </a:xfrm>
          <a:prstGeom prst="rect">
            <a:avLst/>
          </a:prstGeom>
          <a:solidFill>
            <a:schemeClr val="lt1"/>
          </a:solidFill>
          <a:ln>
            <a:noFill/>
          </a:ln>
        </p:spPr>
      </p:pic>
      <p:pic>
        <p:nvPicPr>
          <p:cNvPr descr="FastAPI (with API versioning!) for data applications | by Jordi Giner-Baldó  | Geoblink Tech blog | Medium" id="168" name="Google Shape;168;p22"/>
          <p:cNvPicPr preferRelativeResize="0"/>
          <p:nvPr/>
        </p:nvPicPr>
        <p:blipFill rotWithShape="1">
          <a:blip r:embed="rId5">
            <a:alphaModFix/>
          </a:blip>
          <a:srcRect b="0" l="0" r="0" t="0"/>
          <a:stretch/>
        </p:blipFill>
        <p:spPr>
          <a:xfrm>
            <a:off x="9974652" y="5892059"/>
            <a:ext cx="6496050" cy="2343150"/>
          </a:xfrm>
          <a:prstGeom prst="rect">
            <a:avLst/>
          </a:prstGeom>
          <a:solidFill>
            <a:schemeClr val="lt1"/>
          </a:solid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graphicFrame>
        <p:nvGraphicFramePr>
          <p:cNvPr id="173" name="Google Shape;173;p23"/>
          <p:cNvGraphicFramePr/>
          <p:nvPr/>
        </p:nvGraphicFramePr>
        <p:xfrm>
          <a:off x="2975371" y="3040340"/>
          <a:ext cx="3000000" cy="3000000"/>
        </p:xfrm>
        <a:graphic>
          <a:graphicData uri="http://schemas.openxmlformats.org/drawingml/2006/table">
            <a:tbl>
              <a:tblPr bandRow="1">
                <a:noFill/>
                <a:tableStyleId>{4494DCFB-8198-441A-BA58-4002AC3127F0}</a:tableStyleId>
              </a:tblPr>
              <a:tblGrid>
                <a:gridCol w="6168625"/>
                <a:gridCol w="6168625"/>
              </a:tblGrid>
              <a:tr h="1051575">
                <a:tc>
                  <a:txBody>
                    <a:bodyPr/>
                    <a:lstStyle/>
                    <a:p>
                      <a:pPr indent="0" lvl="0" marL="0" marR="0" rtl="0" algn="ctr">
                        <a:spcBef>
                          <a:spcPts val="0"/>
                        </a:spcBef>
                        <a:spcAft>
                          <a:spcPts val="0"/>
                        </a:spcAft>
                        <a:buNone/>
                      </a:pPr>
                      <a:r>
                        <a:rPr b="1" lang="en-US" sz="3200" u="none" cap="none" strike="noStrike"/>
                        <a:t>Advantages</a:t>
                      </a:r>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3200" u="none" cap="none" strike="noStrike"/>
                        <a:t>Disadvantages</a:t>
                      </a:r>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051575">
                <a:tc>
                  <a:txBody>
                    <a:bodyPr/>
                    <a:lstStyle/>
                    <a:p>
                      <a:pPr indent="0" lvl="0" marL="0" marR="0" rtl="0" algn="ctr">
                        <a:spcBef>
                          <a:spcPts val="0"/>
                        </a:spcBef>
                        <a:spcAft>
                          <a:spcPts val="0"/>
                        </a:spcAft>
                        <a:buNone/>
                      </a:pPr>
                      <a:r>
                        <a:rPr lang="en-US" sz="3200" u="none" cap="none" strike="noStrike"/>
                        <a:t>1. Simplicity</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sz="3200" u="none" cap="none" strike="noStrike"/>
                        <a:t>1. Limited Built-in Features</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051575">
                <a:tc>
                  <a:txBody>
                    <a:bodyPr/>
                    <a:lstStyle/>
                    <a:p>
                      <a:pPr indent="0" lvl="0" marL="0" marR="0" rtl="0" algn="ctr">
                        <a:spcBef>
                          <a:spcPts val="0"/>
                        </a:spcBef>
                        <a:spcAft>
                          <a:spcPts val="0"/>
                        </a:spcAft>
                        <a:buNone/>
                      </a:pPr>
                      <a:r>
                        <a:rPr lang="en-US" sz="3200" u="none" cap="none" strike="noStrike"/>
                        <a:t>2. Flexibility</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sz="3200" u="none" cap="none" strike="noStrike"/>
                        <a:t>2. Not Ideal for Large Projects</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051575">
                <a:tc>
                  <a:txBody>
                    <a:bodyPr/>
                    <a:lstStyle/>
                    <a:p>
                      <a:pPr indent="0" lvl="0" marL="0" marR="0" rtl="0" algn="ctr">
                        <a:spcBef>
                          <a:spcPts val="0"/>
                        </a:spcBef>
                        <a:spcAft>
                          <a:spcPts val="0"/>
                        </a:spcAft>
                        <a:buNone/>
                      </a:pPr>
                      <a:r>
                        <a:rPr lang="en-US" sz="3200" u="none" cap="none" strike="noStrike"/>
                        <a:t>3. Community and Ecosystem</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sz="3200" u="none" cap="none" strike="noStrike"/>
                        <a:t>3. Security Concerns</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74" name="Google Shape;174;p23"/>
          <p:cNvSpPr txBox="1"/>
          <p:nvPr/>
        </p:nvSpPr>
        <p:spPr>
          <a:xfrm>
            <a:off x="3695700" y="1257300"/>
            <a:ext cx="1089660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800">
                <a:solidFill>
                  <a:schemeClr val="dk1"/>
                </a:solidFill>
                <a:latin typeface="Calibri"/>
                <a:ea typeface="Calibri"/>
                <a:cs typeface="Calibri"/>
                <a:sym typeface="Calibri"/>
              </a:rPr>
              <a:t>Flask Justification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24"/>
          <p:cNvPicPr preferRelativeResize="0"/>
          <p:nvPr/>
        </p:nvPicPr>
        <p:blipFill rotWithShape="1">
          <a:blip r:embed="rId3">
            <a:alphaModFix/>
          </a:blip>
          <a:srcRect b="0" l="0" r="0" t="0"/>
          <a:stretch/>
        </p:blipFill>
        <p:spPr>
          <a:xfrm>
            <a:off x="5651500" y="0"/>
            <a:ext cx="6985000" cy="10287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4F5"/>
        </a:solidFill>
      </p:bgPr>
    </p:bg>
    <p:spTree>
      <p:nvGrpSpPr>
        <p:cNvPr id="183" name="Shape 183"/>
        <p:cNvGrpSpPr/>
        <p:nvPr/>
      </p:nvGrpSpPr>
      <p:grpSpPr>
        <a:xfrm>
          <a:off x="0" y="0"/>
          <a:ext cx="0" cy="0"/>
          <a:chOff x="0" y="0"/>
          <a:chExt cx="0" cy="0"/>
        </a:xfrm>
      </p:grpSpPr>
      <p:sp>
        <p:nvSpPr>
          <p:cNvPr id="184" name="Google Shape;184;p25"/>
          <p:cNvSpPr/>
          <p:nvPr/>
        </p:nvSpPr>
        <p:spPr>
          <a:xfrm>
            <a:off x="9237132" y="800100"/>
            <a:ext cx="8060268" cy="8229600"/>
          </a:xfrm>
          <a:prstGeom prst="rect">
            <a:avLst/>
          </a:prstGeom>
          <a:solidFill>
            <a:schemeClr val="lt1"/>
          </a:solidFill>
          <a:ln cap="flat" cmpd="sng" w="25400">
            <a:solidFill>
              <a:srgbClr val="21364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alibri"/>
                <a:ea typeface="Calibri"/>
                <a:cs typeface="Calibri"/>
                <a:sym typeface="Calibri"/>
              </a:rPr>
              <a:t>Alternatives</a:t>
            </a:r>
            <a:endParaRPr sz="1800">
              <a:solidFill>
                <a:schemeClr val="dk1"/>
              </a:solidFill>
              <a:latin typeface="Calibri"/>
              <a:ea typeface="Calibri"/>
              <a:cs typeface="Calibri"/>
              <a:sym typeface="Calibri"/>
            </a:endParaRPr>
          </a:p>
        </p:txBody>
      </p:sp>
      <p:sp>
        <p:nvSpPr>
          <p:cNvPr id="185" name="Google Shape;185;p25"/>
          <p:cNvSpPr/>
          <p:nvPr/>
        </p:nvSpPr>
        <p:spPr>
          <a:xfrm>
            <a:off x="651930" y="800100"/>
            <a:ext cx="8060268" cy="8229600"/>
          </a:xfrm>
          <a:prstGeom prst="rect">
            <a:avLst/>
          </a:prstGeom>
          <a:solidFill>
            <a:schemeClr val="lt1"/>
          </a:solidFill>
          <a:ln cap="flat" cmpd="sng" w="25400">
            <a:solidFill>
              <a:srgbClr val="21364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alibri"/>
                <a:ea typeface="Calibri"/>
                <a:cs typeface="Calibri"/>
                <a:sym typeface="Calibri"/>
              </a:rPr>
              <a:t>Chosen</a:t>
            </a:r>
            <a:endParaRPr/>
          </a:p>
        </p:txBody>
      </p:sp>
      <p:sp>
        <p:nvSpPr>
          <p:cNvPr id="186" name="Google Shape;186;p25"/>
          <p:cNvSpPr/>
          <p:nvPr/>
        </p:nvSpPr>
        <p:spPr>
          <a:xfrm>
            <a:off x="1657451" y="3673354"/>
            <a:ext cx="4921494" cy="4921494"/>
          </a:xfrm>
          <a:custGeom>
            <a:rect b="b" l="l" r="r" t="t"/>
            <a:pathLst>
              <a:path extrusionOk="0" h="6032988" w="6032988">
                <a:moveTo>
                  <a:pt x="0" y="0"/>
                </a:moveTo>
                <a:lnTo>
                  <a:pt x="6032988" y="0"/>
                </a:lnTo>
                <a:lnTo>
                  <a:pt x="6032988" y="6032988"/>
                </a:lnTo>
                <a:lnTo>
                  <a:pt x="0" y="6032988"/>
                </a:lnTo>
                <a:lnTo>
                  <a:pt x="0" y="0"/>
                </a:lnTo>
                <a:close/>
              </a:path>
            </a:pathLst>
          </a:custGeom>
          <a:blipFill rotWithShape="1">
            <a:blip r:embed="rId3">
              <a:alphaModFix/>
            </a:blip>
            <a:stretch>
              <a:fillRect b="0" l="0" r="0" t="0"/>
            </a:stretch>
          </a:blipFill>
          <a:ln>
            <a:noFill/>
          </a:ln>
        </p:spPr>
      </p:sp>
      <p:pic>
        <p:nvPicPr>
          <p:cNvPr descr="Tableau Online - Salesforce User Login via OIDC" id="187" name="Google Shape;187;p25"/>
          <p:cNvPicPr preferRelativeResize="0"/>
          <p:nvPr/>
        </p:nvPicPr>
        <p:blipFill rotWithShape="1">
          <a:blip r:embed="rId4">
            <a:alphaModFix/>
          </a:blip>
          <a:srcRect b="0" l="0" r="0" t="0"/>
          <a:stretch/>
        </p:blipFill>
        <p:spPr>
          <a:xfrm>
            <a:off x="11596281" y="1830821"/>
            <a:ext cx="3312679" cy="3312679"/>
          </a:xfrm>
          <a:prstGeom prst="rect">
            <a:avLst/>
          </a:prstGeom>
          <a:noFill/>
          <a:ln>
            <a:noFill/>
          </a:ln>
        </p:spPr>
      </p:pic>
      <p:pic>
        <p:nvPicPr>
          <p:cNvPr descr="Shiny for Python" id="188" name="Google Shape;188;p25"/>
          <p:cNvPicPr preferRelativeResize="0"/>
          <p:nvPr/>
        </p:nvPicPr>
        <p:blipFill rotWithShape="1">
          <a:blip r:embed="rId5">
            <a:alphaModFix/>
          </a:blip>
          <a:srcRect b="0" l="0" r="0" t="0"/>
          <a:stretch/>
        </p:blipFill>
        <p:spPr>
          <a:xfrm>
            <a:off x="10219266" y="5531615"/>
            <a:ext cx="6096000" cy="3200400"/>
          </a:xfrm>
          <a:prstGeom prst="rect">
            <a:avLst/>
          </a:prstGeom>
          <a:noFill/>
          <a:ln>
            <a:noFill/>
          </a:ln>
        </p:spPr>
      </p:pic>
      <p:pic>
        <p:nvPicPr>
          <p:cNvPr descr="ODBC Connector :: LeanXcale Documentation" id="189" name="Google Shape;189;p25"/>
          <p:cNvPicPr preferRelativeResize="0"/>
          <p:nvPr/>
        </p:nvPicPr>
        <p:blipFill rotWithShape="1">
          <a:blip r:embed="rId6">
            <a:alphaModFix/>
          </a:blip>
          <a:srcRect b="0" l="0" r="0" t="0"/>
          <a:stretch/>
        </p:blipFill>
        <p:spPr>
          <a:xfrm>
            <a:off x="1295400" y="1257300"/>
            <a:ext cx="6346402" cy="3200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graphicFrame>
        <p:nvGraphicFramePr>
          <p:cNvPr id="194" name="Google Shape;194;p26"/>
          <p:cNvGraphicFramePr/>
          <p:nvPr/>
        </p:nvGraphicFramePr>
        <p:xfrm>
          <a:off x="2975371" y="3040340"/>
          <a:ext cx="3000000" cy="3000000"/>
        </p:xfrm>
        <a:graphic>
          <a:graphicData uri="http://schemas.openxmlformats.org/drawingml/2006/table">
            <a:tbl>
              <a:tblPr bandRow="1">
                <a:noFill/>
                <a:tableStyleId>{4494DCFB-8198-441A-BA58-4002AC3127F0}</a:tableStyleId>
              </a:tblPr>
              <a:tblGrid>
                <a:gridCol w="6168625"/>
                <a:gridCol w="6168625"/>
              </a:tblGrid>
              <a:tr h="1051575">
                <a:tc>
                  <a:txBody>
                    <a:bodyPr/>
                    <a:lstStyle/>
                    <a:p>
                      <a:pPr indent="0" lvl="0" marL="0" marR="0" rtl="0" algn="ctr">
                        <a:spcBef>
                          <a:spcPts val="0"/>
                        </a:spcBef>
                        <a:spcAft>
                          <a:spcPts val="0"/>
                        </a:spcAft>
                        <a:buNone/>
                      </a:pPr>
                      <a:r>
                        <a:rPr b="1" lang="en-US" sz="3200" u="none" cap="none" strike="noStrike"/>
                        <a:t>Advantages</a:t>
                      </a:r>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3200" u="none" cap="none" strike="noStrike"/>
                        <a:t>Disadvantages</a:t>
                      </a:r>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051575">
                <a:tc>
                  <a:txBody>
                    <a:bodyPr/>
                    <a:lstStyle/>
                    <a:p>
                      <a:pPr indent="0" lvl="0" marL="0" marR="0" rtl="0" algn="ctr">
                        <a:spcBef>
                          <a:spcPts val="0"/>
                        </a:spcBef>
                        <a:spcAft>
                          <a:spcPts val="0"/>
                        </a:spcAft>
                        <a:buNone/>
                      </a:pPr>
                      <a:r>
                        <a:rPr lang="en-US" sz="3200" u="none" cap="none" strike="noStrike"/>
                        <a:t>1. Data Visualization</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sz="3200" u="none" cap="none" strike="noStrike"/>
                        <a:t>1. Learning Curve for Complex Data Modeling (DAX)</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051575">
                <a:tc>
                  <a:txBody>
                    <a:bodyPr/>
                    <a:lstStyle/>
                    <a:p>
                      <a:pPr indent="0" lvl="0" marL="0" marR="0" rtl="0" algn="ctr">
                        <a:spcBef>
                          <a:spcPts val="0"/>
                        </a:spcBef>
                        <a:spcAft>
                          <a:spcPts val="0"/>
                        </a:spcAft>
                        <a:buNone/>
                      </a:pPr>
                      <a:r>
                        <a:rPr lang="en-US" sz="3200" u="none" cap="none" strike="noStrike"/>
                        <a:t>2. Ease of Use and </a:t>
                      </a:r>
                      <a:r>
                        <a:rPr lang="en-US" sz="3200"/>
                        <a:t>user </a:t>
                      </a:r>
                      <a:endParaRPr sz="3200"/>
                    </a:p>
                    <a:p>
                      <a:pPr indent="0" lvl="0" marL="0" marR="0" rtl="0" algn="ctr">
                        <a:spcBef>
                          <a:spcPts val="0"/>
                        </a:spcBef>
                        <a:spcAft>
                          <a:spcPts val="0"/>
                        </a:spcAft>
                        <a:buNone/>
                      </a:pPr>
                      <a:r>
                        <a:rPr lang="en-US" sz="3200"/>
                        <a:t>“Drill Down” Feature</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sz="3200" u="none" cap="none" strike="noStrike"/>
                        <a:t>2. Limited Non-Microsoft Integration</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051575">
                <a:tc>
                  <a:txBody>
                    <a:bodyPr/>
                    <a:lstStyle/>
                    <a:p>
                      <a:pPr indent="0" lvl="0" marL="0" marR="0" rtl="0" algn="ctr">
                        <a:spcBef>
                          <a:spcPts val="0"/>
                        </a:spcBef>
                        <a:spcAft>
                          <a:spcPts val="0"/>
                        </a:spcAft>
                        <a:buNone/>
                      </a:pPr>
                      <a:r>
                        <a:rPr lang="en-US" sz="3200" u="none" cap="none" strike="noStrike"/>
                        <a:t>3. Integration</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sz="3200" u="none" cap="none" strike="noStrike"/>
                        <a:t>3. Cost Scalability as User Base Grows</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95" name="Google Shape;195;p26"/>
          <p:cNvSpPr txBox="1"/>
          <p:nvPr/>
        </p:nvSpPr>
        <p:spPr>
          <a:xfrm>
            <a:off x="3695700" y="1257300"/>
            <a:ext cx="1089660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800">
                <a:solidFill>
                  <a:schemeClr val="dk1"/>
                </a:solidFill>
                <a:latin typeface="Calibri"/>
                <a:ea typeface="Calibri"/>
                <a:cs typeface="Calibri"/>
                <a:sym typeface="Calibri"/>
              </a:rPr>
              <a:t>PowerBI Justification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27"/>
          <p:cNvPicPr preferRelativeResize="0"/>
          <p:nvPr/>
        </p:nvPicPr>
        <p:blipFill>
          <a:blip r:embed="rId3">
            <a:alphaModFix/>
          </a:blip>
          <a:stretch>
            <a:fillRect/>
          </a:stretch>
        </p:blipFill>
        <p:spPr>
          <a:xfrm>
            <a:off x="1312475" y="152350"/>
            <a:ext cx="15663051" cy="9982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28"/>
          <p:cNvPicPr preferRelativeResize="0"/>
          <p:nvPr/>
        </p:nvPicPr>
        <p:blipFill>
          <a:blip r:embed="rId3">
            <a:alphaModFix/>
          </a:blip>
          <a:stretch>
            <a:fillRect/>
          </a:stretch>
        </p:blipFill>
        <p:spPr>
          <a:xfrm>
            <a:off x="1473888" y="255225"/>
            <a:ext cx="15340225" cy="97765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graphicFrame>
        <p:nvGraphicFramePr>
          <p:cNvPr id="211" name="Google Shape;211;p29"/>
          <p:cNvGraphicFramePr/>
          <p:nvPr/>
        </p:nvGraphicFramePr>
        <p:xfrm>
          <a:off x="2816325" y="2744200"/>
          <a:ext cx="3000000" cy="3000000"/>
        </p:xfrm>
        <a:graphic>
          <a:graphicData uri="http://schemas.openxmlformats.org/drawingml/2006/table">
            <a:tbl>
              <a:tblPr>
                <a:noFill/>
                <a:tableStyleId>{D59FFE0D-6569-43D7-BBF6-400513AEBFC7}</a:tableStyleId>
              </a:tblPr>
              <a:tblGrid>
                <a:gridCol w="6327675"/>
                <a:gridCol w="6327675"/>
              </a:tblGrid>
              <a:tr h="599825">
                <a:tc>
                  <a:txBody>
                    <a:bodyPr/>
                    <a:lstStyle/>
                    <a:p>
                      <a:pPr indent="0" lvl="0" marL="0" rtl="0" algn="l">
                        <a:spcBef>
                          <a:spcPts val="0"/>
                        </a:spcBef>
                        <a:spcAft>
                          <a:spcPts val="0"/>
                        </a:spcAft>
                        <a:buNone/>
                      </a:pPr>
                      <a:r>
                        <a:rPr b="1" lang="en-US" sz="1900"/>
                        <a:t>Task</a:t>
                      </a:r>
                      <a:endParaRPr b="1" sz="1900"/>
                    </a:p>
                  </a:txBody>
                  <a:tcPr marT="91425" marB="91425" marR="91425" marL="91425"/>
                </a:tc>
                <a:tc>
                  <a:txBody>
                    <a:bodyPr/>
                    <a:lstStyle/>
                    <a:p>
                      <a:pPr indent="0" lvl="0" marL="0" rtl="0" algn="l">
                        <a:spcBef>
                          <a:spcPts val="0"/>
                        </a:spcBef>
                        <a:spcAft>
                          <a:spcPts val="0"/>
                        </a:spcAft>
                        <a:buNone/>
                      </a:pPr>
                      <a:r>
                        <a:rPr b="1" lang="en-US" sz="1900"/>
                        <a:t>Team Member(s)</a:t>
                      </a:r>
                      <a:endParaRPr b="1" sz="1900"/>
                    </a:p>
                  </a:txBody>
                  <a:tcPr marT="91425" marB="91425" marR="91425" marL="91425"/>
                </a:tc>
              </a:tr>
              <a:tr h="599825">
                <a:tc>
                  <a:txBody>
                    <a:bodyPr/>
                    <a:lstStyle/>
                    <a:p>
                      <a:pPr indent="0" lvl="0" marL="0" rtl="0" algn="l">
                        <a:spcBef>
                          <a:spcPts val="0"/>
                        </a:spcBef>
                        <a:spcAft>
                          <a:spcPts val="0"/>
                        </a:spcAft>
                        <a:buNone/>
                      </a:pPr>
                      <a:r>
                        <a:rPr lang="en-US" sz="1900"/>
                        <a:t>Database Creation</a:t>
                      </a:r>
                      <a:endParaRPr sz="2100"/>
                    </a:p>
                  </a:txBody>
                  <a:tcPr marT="91425" marB="91425" marR="91425" marL="91425"/>
                </a:tc>
                <a:tc>
                  <a:txBody>
                    <a:bodyPr/>
                    <a:lstStyle/>
                    <a:p>
                      <a:pPr indent="0" lvl="0" marL="0" rtl="0" algn="l">
                        <a:spcBef>
                          <a:spcPts val="0"/>
                        </a:spcBef>
                        <a:spcAft>
                          <a:spcPts val="0"/>
                        </a:spcAft>
                        <a:buNone/>
                      </a:pPr>
                      <a:r>
                        <a:rPr lang="en-US" sz="1900"/>
                        <a:t>Alex and Aria</a:t>
                      </a:r>
                      <a:endParaRPr sz="1900"/>
                    </a:p>
                  </a:txBody>
                  <a:tcPr marT="91425" marB="91425" marR="91425" marL="91425"/>
                </a:tc>
              </a:tr>
              <a:tr h="599825">
                <a:tc>
                  <a:txBody>
                    <a:bodyPr/>
                    <a:lstStyle/>
                    <a:p>
                      <a:pPr indent="0" lvl="0" marL="0" rtl="0" algn="l">
                        <a:spcBef>
                          <a:spcPts val="0"/>
                        </a:spcBef>
                        <a:spcAft>
                          <a:spcPts val="0"/>
                        </a:spcAft>
                        <a:buNone/>
                      </a:pPr>
                      <a:r>
                        <a:rPr lang="en-US" sz="1900"/>
                        <a:t>Data Scraping</a:t>
                      </a:r>
                      <a:endParaRPr sz="1900"/>
                    </a:p>
                  </a:txBody>
                  <a:tcPr marT="91425" marB="91425" marR="91425" marL="91425"/>
                </a:tc>
                <a:tc>
                  <a:txBody>
                    <a:bodyPr/>
                    <a:lstStyle/>
                    <a:p>
                      <a:pPr indent="0" lvl="0" marL="0" rtl="0" algn="l">
                        <a:spcBef>
                          <a:spcPts val="0"/>
                        </a:spcBef>
                        <a:spcAft>
                          <a:spcPts val="0"/>
                        </a:spcAft>
                        <a:buNone/>
                      </a:pPr>
                      <a:r>
                        <a:rPr lang="en-US" sz="1900"/>
                        <a:t>Alex and Aria</a:t>
                      </a:r>
                      <a:endParaRPr sz="1900"/>
                    </a:p>
                  </a:txBody>
                  <a:tcPr marT="91425" marB="91425" marR="91425" marL="91425"/>
                </a:tc>
              </a:tr>
              <a:tr h="599825">
                <a:tc>
                  <a:txBody>
                    <a:bodyPr/>
                    <a:lstStyle/>
                    <a:p>
                      <a:pPr indent="0" lvl="0" marL="0" rtl="0" algn="l">
                        <a:spcBef>
                          <a:spcPts val="0"/>
                        </a:spcBef>
                        <a:spcAft>
                          <a:spcPts val="0"/>
                        </a:spcAft>
                        <a:buNone/>
                      </a:pPr>
                      <a:r>
                        <a:rPr lang="en-US" sz="1900"/>
                        <a:t>Data Preparation</a:t>
                      </a:r>
                      <a:endParaRPr sz="1900"/>
                    </a:p>
                  </a:txBody>
                  <a:tcPr marT="91425" marB="91425" marR="91425" marL="91425"/>
                </a:tc>
                <a:tc>
                  <a:txBody>
                    <a:bodyPr/>
                    <a:lstStyle/>
                    <a:p>
                      <a:pPr indent="0" lvl="0" marL="0" rtl="0" algn="l">
                        <a:spcBef>
                          <a:spcPts val="0"/>
                        </a:spcBef>
                        <a:spcAft>
                          <a:spcPts val="0"/>
                        </a:spcAft>
                        <a:buNone/>
                      </a:pPr>
                      <a:r>
                        <a:rPr lang="en-US" sz="1900"/>
                        <a:t>Alex and Aria</a:t>
                      </a:r>
                      <a:endParaRPr sz="1900"/>
                    </a:p>
                  </a:txBody>
                  <a:tcPr marT="91425" marB="91425" marR="91425" marL="91425"/>
                </a:tc>
              </a:tr>
              <a:tr h="599825">
                <a:tc>
                  <a:txBody>
                    <a:bodyPr/>
                    <a:lstStyle/>
                    <a:p>
                      <a:pPr indent="0" lvl="0" marL="0" rtl="0" algn="l">
                        <a:spcBef>
                          <a:spcPts val="0"/>
                        </a:spcBef>
                        <a:spcAft>
                          <a:spcPts val="0"/>
                        </a:spcAft>
                        <a:buNone/>
                      </a:pPr>
                      <a:r>
                        <a:rPr lang="en-US" sz="1900"/>
                        <a:t>Dashboard Creation</a:t>
                      </a:r>
                      <a:endParaRPr sz="1900"/>
                    </a:p>
                  </a:txBody>
                  <a:tcPr marT="91425" marB="91425" marR="91425" marL="91425"/>
                </a:tc>
                <a:tc>
                  <a:txBody>
                    <a:bodyPr/>
                    <a:lstStyle/>
                    <a:p>
                      <a:pPr indent="0" lvl="0" marL="0" rtl="0" algn="l">
                        <a:spcBef>
                          <a:spcPts val="0"/>
                        </a:spcBef>
                        <a:spcAft>
                          <a:spcPts val="0"/>
                        </a:spcAft>
                        <a:buNone/>
                      </a:pPr>
                      <a:r>
                        <a:rPr lang="en-US" sz="1900"/>
                        <a:t>Tyler and Lucas</a:t>
                      </a:r>
                      <a:endParaRPr sz="1900"/>
                    </a:p>
                  </a:txBody>
                  <a:tcPr marT="91425" marB="91425" marR="91425" marL="91425"/>
                </a:tc>
              </a:tr>
              <a:tr h="599825">
                <a:tc>
                  <a:txBody>
                    <a:bodyPr/>
                    <a:lstStyle/>
                    <a:p>
                      <a:pPr indent="0" lvl="0" marL="0" rtl="0" algn="l">
                        <a:spcBef>
                          <a:spcPts val="0"/>
                        </a:spcBef>
                        <a:spcAft>
                          <a:spcPts val="0"/>
                        </a:spcAft>
                        <a:buNone/>
                      </a:pPr>
                      <a:r>
                        <a:rPr lang="en-US" sz="1900"/>
                        <a:t>API Creation</a:t>
                      </a:r>
                      <a:endParaRPr sz="1900"/>
                    </a:p>
                  </a:txBody>
                  <a:tcPr marT="91425" marB="91425" marR="91425" marL="91425"/>
                </a:tc>
                <a:tc>
                  <a:txBody>
                    <a:bodyPr/>
                    <a:lstStyle/>
                    <a:p>
                      <a:pPr indent="0" lvl="0" marL="0" rtl="0" algn="l">
                        <a:spcBef>
                          <a:spcPts val="0"/>
                        </a:spcBef>
                        <a:spcAft>
                          <a:spcPts val="0"/>
                        </a:spcAft>
                        <a:buNone/>
                      </a:pPr>
                      <a:r>
                        <a:rPr lang="en-US" sz="1900"/>
                        <a:t>Tyler and Lucas</a:t>
                      </a:r>
                      <a:endParaRPr sz="1900"/>
                    </a:p>
                  </a:txBody>
                  <a:tcPr marT="91425" marB="91425" marR="91425" marL="91425"/>
                </a:tc>
              </a:tr>
              <a:tr h="599825">
                <a:tc>
                  <a:txBody>
                    <a:bodyPr/>
                    <a:lstStyle/>
                    <a:p>
                      <a:pPr indent="0" lvl="0" marL="0" rtl="0" algn="l">
                        <a:spcBef>
                          <a:spcPts val="0"/>
                        </a:spcBef>
                        <a:spcAft>
                          <a:spcPts val="0"/>
                        </a:spcAft>
                        <a:buNone/>
                      </a:pPr>
                      <a:r>
                        <a:rPr lang="en-US" sz="1900"/>
                        <a:t>Show and Tell Slide Deck</a:t>
                      </a:r>
                      <a:endParaRPr sz="1900"/>
                    </a:p>
                  </a:txBody>
                  <a:tcPr marT="91425" marB="91425" marR="91425" marL="91425"/>
                </a:tc>
                <a:tc>
                  <a:txBody>
                    <a:bodyPr/>
                    <a:lstStyle/>
                    <a:p>
                      <a:pPr indent="0" lvl="0" marL="0" rtl="0" algn="l">
                        <a:spcBef>
                          <a:spcPts val="0"/>
                        </a:spcBef>
                        <a:spcAft>
                          <a:spcPts val="0"/>
                        </a:spcAft>
                        <a:buNone/>
                      </a:pPr>
                      <a:r>
                        <a:rPr lang="en-US" sz="1900"/>
                        <a:t>Lucas and Aria</a:t>
                      </a:r>
                      <a:endParaRPr sz="1900"/>
                    </a:p>
                  </a:txBody>
                  <a:tcPr marT="91425" marB="91425" marR="91425" marL="91425"/>
                </a:tc>
              </a:tr>
              <a:tr h="599825">
                <a:tc>
                  <a:txBody>
                    <a:bodyPr/>
                    <a:lstStyle/>
                    <a:p>
                      <a:pPr indent="0" lvl="0" marL="0" rtl="0" algn="l">
                        <a:spcBef>
                          <a:spcPts val="0"/>
                        </a:spcBef>
                        <a:spcAft>
                          <a:spcPts val="0"/>
                        </a:spcAft>
                        <a:buNone/>
                      </a:pPr>
                      <a:r>
                        <a:rPr lang="en-US" sz="1900"/>
                        <a:t>This amazing slide deck</a:t>
                      </a:r>
                      <a:endParaRPr sz="1900"/>
                    </a:p>
                  </a:txBody>
                  <a:tcPr marT="91425" marB="91425" marR="91425" marL="91425"/>
                </a:tc>
                <a:tc>
                  <a:txBody>
                    <a:bodyPr/>
                    <a:lstStyle/>
                    <a:p>
                      <a:pPr indent="0" lvl="0" marL="0" rtl="0" algn="l">
                        <a:spcBef>
                          <a:spcPts val="0"/>
                        </a:spcBef>
                        <a:spcAft>
                          <a:spcPts val="0"/>
                        </a:spcAft>
                        <a:buNone/>
                      </a:pPr>
                      <a:r>
                        <a:rPr lang="en-US" sz="1900"/>
                        <a:t>Tyler, Aria, and Lucas</a:t>
                      </a:r>
                      <a:endParaRPr sz="1900"/>
                    </a:p>
                  </a:txBody>
                  <a:tcPr marT="91425" marB="91425" marR="91425" marL="9142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0"/>
          <p:cNvSpPr txBox="1"/>
          <p:nvPr/>
        </p:nvSpPr>
        <p:spPr>
          <a:xfrm>
            <a:off x="2895600" y="3009900"/>
            <a:ext cx="11506200" cy="36317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500">
                <a:solidFill>
                  <a:schemeClr val="dk1"/>
                </a:solidFill>
                <a:latin typeface="Calibri"/>
                <a:ea typeface="Calibri"/>
                <a:cs typeface="Calibri"/>
                <a:sym typeface="Calibri"/>
              </a:rPr>
              <a:t>Thanks!</a:t>
            </a:r>
            <a:endParaRPr/>
          </a:p>
          <a:p>
            <a:pPr indent="0" lvl="0" marL="0" marR="0" rtl="0" algn="l">
              <a:spcBef>
                <a:spcPts val="0"/>
              </a:spcBef>
              <a:spcAft>
                <a:spcPts val="0"/>
              </a:spcAft>
              <a:buNone/>
            </a:pPr>
            <a:r>
              <a:rPr lang="en-US" sz="11500">
                <a:solidFill>
                  <a:schemeClr val="dk1"/>
                </a:solidFill>
                <a:latin typeface="Calibri"/>
                <a:ea typeface="Calibri"/>
                <a:cs typeface="Calibri"/>
                <a:sym typeface="Calibri"/>
              </a:rPr>
              <a:t>Any 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14"/>
          <p:cNvPicPr preferRelativeResize="0"/>
          <p:nvPr/>
        </p:nvPicPr>
        <p:blipFill rotWithShape="1">
          <a:blip r:embed="rId3">
            <a:alphaModFix/>
          </a:blip>
          <a:srcRect b="0" l="0" r="0" t="0"/>
          <a:stretch/>
        </p:blipFill>
        <p:spPr>
          <a:xfrm>
            <a:off x="71572" y="1333500"/>
            <a:ext cx="18144855" cy="8953500"/>
          </a:xfrm>
          <a:prstGeom prst="rect">
            <a:avLst/>
          </a:prstGeom>
          <a:noFill/>
          <a:ln>
            <a:noFill/>
          </a:ln>
        </p:spPr>
      </p:pic>
      <p:sp>
        <p:nvSpPr>
          <p:cNvPr id="102" name="Google Shape;102;p14"/>
          <p:cNvSpPr txBox="1"/>
          <p:nvPr/>
        </p:nvSpPr>
        <p:spPr>
          <a:xfrm>
            <a:off x="3695699" y="723900"/>
            <a:ext cx="1089660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800">
                <a:solidFill>
                  <a:schemeClr val="dk1"/>
                </a:solidFill>
                <a:latin typeface="Calibri"/>
                <a:ea typeface="Calibri"/>
                <a:cs typeface="Calibri"/>
                <a:sym typeface="Calibri"/>
              </a:rPr>
              <a:t>ADAM Infrastructure</a:t>
            </a:r>
            <a:endParaRPr/>
          </a:p>
        </p:txBody>
      </p:sp>
      <p:pic>
        <p:nvPicPr>
          <p:cNvPr descr="Python (programming language) - Wikipedia" id="103" name="Google Shape;103;p14"/>
          <p:cNvPicPr preferRelativeResize="0"/>
          <p:nvPr/>
        </p:nvPicPr>
        <p:blipFill rotWithShape="1">
          <a:blip r:embed="rId4">
            <a:alphaModFix/>
          </a:blip>
          <a:srcRect b="0" l="0" r="0" t="0"/>
          <a:stretch/>
        </p:blipFill>
        <p:spPr>
          <a:xfrm>
            <a:off x="7315200" y="3840024"/>
            <a:ext cx="1182952" cy="1296824"/>
          </a:xfrm>
          <a:prstGeom prst="rect">
            <a:avLst/>
          </a:prstGeom>
          <a:noFill/>
          <a:ln>
            <a:noFill/>
          </a:ln>
        </p:spPr>
      </p:pic>
      <p:pic>
        <p:nvPicPr>
          <p:cNvPr id="104" name="Google Shape;104;p14"/>
          <p:cNvPicPr preferRelativeResize="0"/>
          <p:nvPr/>
        </p:nvPicPr>
        <p:blipFill rotWithShape="1">
          <a:blip r:embed="rId5">
            <a:alphaModFix/>
          </a:blip>
          <a:srcRect b="0" l="0" r="0" t="0"/>
          <a:stretch/>
        </p:blipFill>
        <p:spPr>
          <a:xfrm>
            <a:off x="4242535" y="3741033"/>
            <a:ext cx="1226726" cy="1296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4F5"/>
        </a:solidFill>
      </p:bgPr>
    </p:bg>
    <p:spTree>
      <p:nvGrpSpPr>
        <p:cNvPr id="108" name="Shape 108"/>
        <p:cNvGrpSpPr/>
        <p:nvPr/>
      </p:nvGrpSpPr>
      <p:grpSpPr>
        <a:xfrm>
          <a:off x="0" y="0"/>
          <a:ext cx="0" cy="0"/>
          <a:chOff x="0" y="0"/>
          <a:chExt cx="0" cy="0"/>
        </a:xfrm>
      </p:grpSpPr>
      <p:sp>
        <p:nvSpPr>
          <p:cNvPr id="109" name="Google Shape;109;p15"/>
          <p:cNvSpPr/>
          <p:nvPr/>
        </p:nvSpPr>
        <p:spPr>
          <a:xfrm>
            <a:off x="9237132" y="800100"/>
            <a:ext cx="8060268" cy="8229600"/>
          </a:xfrm>
          <a:prstGeom prst="rect">
            <a:avLst/>
          </a:prstGeom>
          <a:solidFill>
            <a:schemeClr val="lt1"/>
          </a:solidFill>
          <a:ln cap="flat" cmpd="sng" w="25400">
            <a:solidFill>
              <a:srgbClr val="21364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alibri"/>
                <a:ea typeface="Calibri"/>
                <a:cs typeface="Calibri"/>
                <a:sym typeface="Calibri"/>
              </a:rPr>
              <a:t>Alternatives</a:t>
            </a:r>
            <a:endParaRPr sz="1800">
              <a:solidFill>
                <a:schemeClr val="dk1"/>
              </a:solidFill>
              <a:latin typeface="Calibri"/>
              <a:ea typeface="Calibri"/>
              <a:cs typeface="Calibri"/>
              <a:sym typeface="Calibri"/>
            </a:endParaRPr>
          </a:p>
        </p:txBody>
      </p:sp>
      <p:pic>
        <p:nvPicPr>
          <p:cNvPr descr="What Is PostgreSQL?" id="110" name="Google Shape;110;p15"/>
          <p:cNvPicPr preferRelativeResize="0"/>
          <p:nvPr/>
        </p:nvPicPr>
        <p:blipFill rotWithShape="1">
          <a:blip r:embed="rId3">
            <a:alphaModFix/>
          </a:blip>
          <a:srcRect b="0" l="0" r="0" t="0"/>
          <a:stretch/>
        </p:blipFill>
        <p:spPr>
          <a:xfrm>
            <a:off x="10287000" y="1562100"/>
            <a:ext cx="6096001" cy="3429000"/>
          </a:xfrm>
          <a:prstGeom prst="rect">
            <a:avLst/>
          </a:prstGeom>
          <a:noFill/>
          <a:ln>
            <a:noFill/>
          </a:ln>
        </p:spPr>
      </p:pic>
      <p:sp>
        <p:nvSpPr>
          <p:cNvPr descr="SQL Server Tutorial – The Practical SQL Server Tutorial" id="111" name="Google Shape;111;p15"/>
          <p:cNvSpPr/>
          <p:nvPr/>
        </p:nvSpPr>
        <p:spPr>
          <a:xfrm>
            <a:off x="8991600" y="49911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SQL Server Data Encryption - Data at Rest" id="112" name="Google Shape;112;p15"/>
          <p:cNvPicPr preferRelativeResize="0"/>
          <p:nvPr/>
        </p:nvPicPr>
        <p:blipFill rotWithShape="1">
          <a:blip r:embed="rId4">
            <a:alphaModFix/>
          </a:blip>
          <a:srcRect b="0" l="0" r="0" t="0"/>
          <a:stretch/>
        </p:blipFill>
        <p:spPr>
          <a:xfrm>
            <a:off x="11166772" y="5160818"/>
            <a:ext cx="4336455" cy="3564082"/>
          </a:xfrm>
          <a:prstGeom prst="rect">
            <a:avLst/>
          </a:prstGeom>
          <a:noFill/>
          <a:ln>
            <a:noFill/>
          </a:ln>
        </p:spPr>
      </p:pic>
      <p:sp>
        <p:nvSpPr>
          <p:cNvPr id="113" name="Google Shape;113;p15"/>
          <p:cNvSpPr/>
          <p:nvPr/>
        </p:nvSpPr>
        <p:spPr>
          <a:xfrm>
            <a:off x="651930" y="800100"/>
            <a:ext cx="8060268" cy="8229600"/>
          </a:xfrm>
          <a:prstGeom prst="rect">
            <a:avLst/>
          </a:prstGeom>
          <a:solidFill>
            <a:schemeClr val="lt1"/>
          </a:solidFill>
          <a:ln cap="flat" cmpd="sng" w="25400">
            <a:solidFill>
              <a:srgbClr val="21364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alibri"/>
                <a:ea typeface="Calibri"/>
                <a:cs typeface="Calibri"/>
                <a:sym typeface="Calibri"/>
              </a:rPr>
              <a:t>Chosen</a:t>
            </a:r>
            <a:endParaRPr/>
          </a:p>
        </p:txBody>
      </p:sp>
      <p:sp>
        <p:nvSpPr>
          <p:cNvPr id="114" name="Google Shape;114;p15"/>
          <p:cNvSpPr/>
          <p:nvPr/>
        </p:nvSpPr>
        <p:spPr>
          <a:xfrm>
            <a:off x="2196046" y="2171700"/>
            <a:ext cx="4972036" cy="5124436"/>
          </a:xfrm>
          <a:custGeom>
            <a:rect b="b" l="l" r="r" t="t"/>
            <a:pathLst>
              <a:path extrusionOk="0" h="7048472" w="7048472">
                <a:moveTo>
                  <a:pt x="0" y="0"/>
                </a:moveTo>
                <a:lnTo>
                  <a:pt x="7048472" y="0"/>
                </a:lnTo>
                <a:lnTo>
                  <a:pt x="7048472" y="7048472"/>
                </a:lnTo>
                <a:lnTo>
                  <a:pt x="0" y="7048472"/>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graphicFrame>
        <p:nvGraphicFramePr>
          <p:cNvPr id="119" name="Google Shape;119;p16"/>
          <p:cNvGraphicFramePr/>
          <p:nvPr/>
        </p:nvGraphicFramePr>
        <p:xfrm>
          <a:off x="2975371" y="3040340"/>
          <a:ext cx="3000000" cy="3000000"/>
        </p:xfrm>
        <a:graphic>
          <a:graphicData uri="http://schemas.openxmlformats.org/drawingml/2006/table">
            <a:tbl>
              <a:tblPr bandRow="1">
                <a:noFill/>
                <a:tableStyleId>{BFBBD059-F0B0-4242-B946-4E3A4198F210}</a:tableStyleId>
              </a:tblPr>
              <a:tblGrid>
                <a:gridCol w="6168625"/>
                <a:gridCol w="6168625"/>
              </a:tblGrid>
              <a:tr h="1051575">
                <a:tc>
                  <a:txBody>
                    <a:bodyPr/>
                    <a:lstStyle/>
                    <a:p>
                      <a:pPr indent="0" lvl="0" marL="0" marR="0" rtl="0" algn="ctr">
                        <a:spcBef>
                          <a:spcPts val="0"/>
                        </a:spcBef>
                        <a:spcAft>
                          <a:spcPts val="0"/>
                        </a:spcAft>
                        <a:buNone/>
                      </a:pPr>
                      <a:r>
                        <a:rPr b="1" lang="en-US" sz="3200" u="none" cap="none" strike="noStrike"/>
                        <a:t>Advantages</a:t>
                      </a:r>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3200" u="none" cap="none" strike="noStrike"/>
                        <a:t>Disadvantages</a:t>
                      </a:r>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051575">
                <a:tc>
                  <a:txBody>
                    <a:bodyPr/>
                    <a:lstStyle/>
                    <a:p>
                      <a:pPr indent="0" lvl="0" marL="0" marR="0" rtl="0" algn="ctr">
                        <a:spcBef>
                          <a:spcPts val="0"/>
                        </a:spcBef>
                        <a:spcAft>
                          <a:spcPts val="0"/>
                        </a:spcAft>
                        <a:buNone/>
                      </a:pPr>
                      <a:r>
                        <a:rPr lang="en-US" sz="3200" u="none" cap="none" strike="noStrike"/>
                        <a:t>1. Open Source</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sz="3200" u="none" cap="none" strike="noStrike"/>
                        <a:t>1. Limited Functionality</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051575">
                <a:tc>
                  <a:txBody>
                    <a:bodyPr/>
                    <a:lstStyle/>
                    <a:p>
                      <a:pPr indent="0" lvl="0" marL="0" marR="0" rtl="0" algn="ctr">
                        <a:spcBef>
                          <a:spcPts val="0"/>
                        </a:spcBef>
                        <a:spcAft>
                          <a:spcPts val="0"/>
                        </a:spcAft>
                        <a:buNone/>
                      </a:pPr>
                      <a:r>
                        <a:rPr lang="en-US" sz="3200" u="none" cap="none" strike="noStrike"/>
                        <a:t>2. Scalability</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sz="3200" u="none" cap="none" strike="noStrike"/>
                        <a:t>2. ACID Compliance</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051575">
                <a:tc>
                  <a:txBody>
                    <a:bodyPr/>
                    <a:lstStyle/>
                    <a:p>
                      <a:pPr indent="0" lvl="0" marL="0" marR="0" rtl="0" algn="ctr">
                        <a:spcBef>
                          <a:spcPts val="0"/>
                        </a:spcBef>
                        <a:spcAft>
                          <a:spcPts val="0"/>
                        </a:spcAft>
                        <a:buNone/>
                      </a:pPr>
                      <a:r>
                        <a:rPr lang="en-US" sz="3200" u="none" cap="none" strike="noStrike"/>
                        <a:t>3. Community Support</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sz="3200" u="none" cap="none" strike="noStrike"/>
                        <a:t>3. Ownership and Licensing</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20" name="Google Shape;120;p16"/>
          <p:cNvSpPr txBox="1"/>
          <p:nvPr/>
        </p:nvSpPr>
        <p:spPr>
          <a:xfrm>
            <a:off x="3695700" y="1257300"/>
            <a:ext cx="1089660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800">
                <a:solidFill>
                  <a:schemeClr val="dk1"/>
                </a:solidFill>
                <a:latin typeface="Calibri"/>
                <a:ea typeface="Calibri"/>
                <a:cs typeface="Calibri"/>
                <a:sym typeface="Calibri"/>
              </a:rPr>
              <a:t>MySQL Justification</a:t>
            </a:r>
            <a:endParaRPr/>
          </a:p>
        </p:txBody>
      </p:sp>
      <p:pic>
        <p:nvPicPr>
          <p:cNvPr id="121" name="Google Shape;121;p16"/>
          <p:cNvPicPr preferRelativeResize="0"/>
          <p:nvPr/>
        </p:nvPicPr>
        <p:blipFill rotWithShape="1">
          <a:blip r:embed="rId3">
            <a:alphaModFix/>
          </a:blip>
          <a:srcRect b="0" l="0" r="0" t="0"/>
          <a:stretch/>
        </p:blipFill>
        <p:spPr>
          <a:xfrm>
            <a:off x="6846536" y="7429500"/>
            <a:ext cx="4594927" cy="256790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4F5"/>
        </a:solidFill>
      </p:bgPr>
    </p:bg>
    <p:spTree>
      <p:nvGrpSpPr>
        <p:cNvPr id="125" name="Shape 125"/>
        <p:cNvGrpSpPr/>
        <p:nvPr/>
      </p:nvGrpSpPr>
      <p:grpSpPr>
        <a:xfrm>
          <a:off x="0" y="0"/>
          <a:ext cx="0" cy="0"/>
          <a:chOff x="0" y="0"/>
          <a:chExt cx="0" cy="0"/>
        </a:xfrm>
      </p:grpSpPr>
      <p:sp>
        <p:nvSpPr>
          <p:cNvPr id="126" name="Google Shape;126;p17"/>
          <p:cNvSpPr/>
          <p:nvPr/>
        </p:nvSpPr>
        <p:spPr>
          <a:xfrm>
            <a:off x="9237132" y="800100"/>
            <a:ext cx="8060268" cy="8229600"/>
          </a:xfrm>
          <a:prstGeom prst="rect">
            <a:avLst/>
          </a:prstGeom>
          <a:solidFill>
            <a:schemeClr val="lt1"/>
          </a:solidFill>
          <a:ln cap="flat" cmpd="sng" w="25400">
            <a:solidFill>
              <a:srgbClr val="21364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alibri"/>
                <a:ea typeface="Calibri"/>
                <a:cs typeface="Calibri"/>
                <a:sym typeface="Calibri"/>
              </a:rPr>
              <a:t>Alternatives</a:t>
            </a:r>
            <a:endParaRPr sz="1800">
              <a:solidFill>
                <a:schemeClr val="dk1"/>
              </a:solidFill>
              <a:latin typeface="Calibri"/>
              <a:ea typeface="Calibri"/>
              <a:cs typeface="Calibri"/>
              <a:sym typeface="Calibri"/>
            </a:endParaRPr>
          </a:p>
        </p:txBody>
      </p:sp>
      <p:sp>
        <p:nvSpPr>
          <p:cNvPr id="127" name="Google Shape;127;p17"/>
          <p:cNvSpPr/>
          <p:nvPr/>
        </p:nvSpPr>
        <p:spPr>
          <a:xfrm>
            <a:off x="651930" y="800100"/>
            <a:ext cx="8060268" cy="8229600"/>
          </a:xfrm>
          <a:prstGeom prst="rect">
            <a:avLst/>
          </a:prstGeom>
          <a:solidFill>
            <a:schemeClr val="lt1"/>
          </a:solidFill>
          <a:ln cap="flat" cmpd="sng" w="25400">
            <a:solidFill>
              <a:srgbClr val="21364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alibri"/>
                <a:ea typeface="Calibri"/>
                <a:cs typeface="Calibri"/>
                <a:sym typeface="Calibri"/>
              </a:rPr>
              <a:t>Chosen</a:t>
            </a:r>
            <a:endParaRPr/>
          </a:p>
        </p:txBody>
      </p:sp>
      <p:sp>
        <p:nvSpPr>
          <p:cNvPr id="128" name="Google Shape;128;p17"/>
          <p:cNvSpPr/>
          <p:nvPr/>
        </p:nvSpPr>
        <p:spPr>
          <a:xfrm>
            <a:off x="1351421" y="3200400"/>
            <a:ext cx="6661285" cy="3886200"/>
          </a:xfrm>
          <a:custGeom>
            <a:rect b="b" l="l" r="r" t="t"/>
            <a:pathLst>
              <a:path extrusionOk="0" h="11996347" w="20162705">
                <a:moveTo>
                  <a:pt x="0" y="0"/>
                </a:moveTo>
                <a:lnTo>
                  <a:pt x="20162706" y="0"/>
                </a:lnTo>
                <a:lnTo>
                  <a:pt x="20162706" y="11996348"/>
                </a:lnTo>
                <a:lnTo>
                  <a:pt x="0" y="11996348"/>
                </a:lnTo>
                <a:lnTo>
                  <a:pt x="0" y="0"/>
                </a:lnTo>
                <a:close/>
              </a:path>
            </a:pathLst>
          </a:custGeom>
          <a:blipFill rotWithShape="1">
            <a:blip r:embed="rId3">
              <a:alphaModFix/>
            </a:blip>
            <a:stretch>
              <a:fillRect b="-13026" l="0" r="0" t="-13026"/>
            </a:stretch>
          </a:blipFill>
          <a:ln>
            <a:noFill/>
          </a:ln>
        </p:spPr>
      </p:sp>
      <p:pic>
        <p:nvPicPr>
          <p:cNvPr descr="Cockroach Labs adds command-line tool and more automation in latest  database release - SiliconANGLE" id="129" name="Google Shape;129;p17"/>
          <p:cNvPicPr preferRelativeResize="0"/>
          <p:nvPr/>
        </p:nvPicPr>
        <p:blipFill rotWithShape="1">
          <a:blip r:embed="rId4">
            <a:alphaModFix/>
          </a:blip>
          <a:srcRect b="0" l="0" r="0" t="0"/>
          <a:stretch/>
        </p:blipFill>
        <p:spPr>
          <a:xfrm>
            <a:off x="10618410" y="2362201"/>
            <a:ext cx="5297712" cy="2781299"/>
          </a:xfrm>
          <a:prstGeom prst="rect">
            <a:avLst/>
          </a:prstGeom>
          <a:noFill/>
          <a:ln>
            <a:noFill/>
          </a:ln>
        </p:spPr>
      </p:pic>
      <p:pic>
        <p:nvPicPr>
          <p:cNvPr descr="The University of Tennessee Logo | Brand Guidelines" id="130" name="Google Shape;130;p17"/>
          <p:cNvPicPr preferRelativeResize="0"/>
          <p:nvPr/>
        </p:nvPicPr>
        <p:blipFill rotWithShape="1">
          <a:blip r:embed="rId5">
            <a:alphaModFix/>
          </a:blip>
          <a:srcRect b="0" l="0" r="0" t="0"/>
          <a:stretch/>
        </p:blipFill>
        <p:spPr>
          <a:xfrm>
            <a:off x="10409386" y="5826123"/>
            <a:ext cx="5506736" cy="2544954"/>
          </a:xfrm>
          <a:prstGeom prst="rect">
            <a:avLst/>
          </a:prstGeom>
          <a:solidFill>
            <a:schemeClr val="lt1"/>
          </a:solidFill>
          <a:ln>
            <a:noFill/>
          </a:ln>
        </p:spPr>
      </p:pic>
      <p:pic>
        <p:nvPicPr>
          <p:cNvPr descr="Database | Bruker" id="131" name="Google Shape;131;p17"/>
          <p:cNvPicPr preferRelativeResize="0"/>
          <p:nvPr/>
        </p:nvPicPr>
        <p:blipFill rotWithShape="1">
          <a:blip r:embed="rId6">
            <a:alphaModFix/>
          </a:blip>
          <a:srcRect b="0" l="0" r="0" t="0"/>
          <a:stretch/>
        </p:blipFill>
        <p:spPr>
          <a:xfrm>
            <a:off x="15011400" y="6618207"/>
            <a:ext cx="904722" cy="90472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graphicFrame>
        <p:nvGraphicFramePr>
          <p:cNvPr id="136" name="Google Shape;136;p18"/>
          <p:cNvGraphicFramePr/>
          <p:nvPr/>
        </p:nvGraphicFramePr>
        <p:xfrm>
          <a:off x="2975371" y="3040340"/>
          <a:ext cx="3000000" cy="3000000"/>
        </p:xfrm>
        <a:graphic>
          <a:graphicData uri="http://schemas.openxmlformats.org/drawingml/2006/table">
            <a:tbl>
              <a:tblPr bandRow="1">
                <a:noFill/>
                <a:tableStyleId>{4494DCFB-8198-441A-BA58-4002AC3127F0}</a:tableStyleId>
              </a:tblPr>
              <a:tblGrid>
                <a:gridCol w="6168625"/>
                <a:gridCol w="6168625"/>
              </a:tblGrid>
              <a:tr h="1051575">
                <a:tc>
                  <a:txBody>
                    <a:bodyPr/>
                    <a:lstStyle/>
                    <a:p>
                      <a:pPr indent="0" lvl="0" marL="0" marR="0" rtl="0" algn="ctr">
                        <a:spcBef>
                          <a:spcPts val="0"/>
                        </a:spcBef>
                        <a:spcAft>
                          <a:spcPts val="0"/>
                        </a:spcAft>
                        <a:buNone/>
                      </a:pPr>
                      <a:r>
                        <a:rPr b="1" lang="en-US" sz="3200" u="none" cap="none" strike="noStrike"/>
                        <a:t>Advantages</a:t>
                      </a:r>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3200" u="none" cap="none" strike="noStrike"/>
                        <a:t>Disadvantages</a:t>
                      </a:r>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051575">
                <a:tc>
                  <a:txBody>
                    <a:bodyPr/>
                    <a:lstStyle/>
                    <a:p>
                      <a:pPr indent="0" lvl="0" marL="0" marR="0" rtl="0" algn="ctr">
                        <a:spcBef>
                          <a:spcPts val="0"/>
                        </a:spcBef>
                        <a:spcAft>
                          <a:spcPts val="0"/>
                        </a:spcAft>
                        <a:buNone/>
                      </a:pPr>
                      <a:r>
                        <a:rPr lang="en-US" sz="3200" u="none" cap="none" strike="noStrike"/>
                        <a:t>1. Free (for the base offering)</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sz="3200" u="none" cap="none" strike="noStrike"/>
                        <a:t>1. Cost - Can be more expensive than self-hosting</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051575">
                <a:tc>
                  <a:txBody>
                    <a:bodyPr/>
                    <a:lstStyle/>
                    <a:p>
                      <a:pPr indent="0" lvl="0" marL="0" marR="0" rtl="0" algn="ctr">
                        <a:spcBef>
                          <a:spcPts val="0"/>
                        </a:spcBef>
                        <a:spcAft>
                          <a:spcPts val="0"/>
                        </a:spcAft>
                        <a:buNone/>
                      </a:pPr>
                      <a:r>
                        <a:rPr lang="en-US" sz="3200" u="none" cap="none" strike="noStrike"/>
                        <a:t>2. Managed Services</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sz="3200" u="none" cap="none" strike="noStrike"/>
                        <a:t>2. Limited Control over Infrastructure</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051575">
                <a:tc>
                  <a:txBody>
                    <a:bodyPr/>
                    <a:lstStyle/>
                    <a:p>
                      <a:pPr indent="0" lvl="0" marL="0" marR="0" rtl="0" algn="ctr">
                        <a:spcBef>
                          <a:spcPts val="0"/>
                        </a:spcBef>
                        <a:spcAft>
                          <a:spcPts val="0"/>
                        </a:spcAft>
                        <a:buNone/>
                      </a:pPr>
                      <a:r>
                        <a:rPr lang="en-US" sz="3200" u="none" cap="none" strike="noStrike"/>
                        <a:t>3. Multi-Cloud Support</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sz="3200" u="none" cap="none" strike="noStrike"/>
                        <a:t>3. Reliance on Aiven's Service Reliability</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37" name="Google Shape;137;p18"/>
          <p:cNvSpPr txBox="1"/>
          <p:nvPr/>
        </p:nvSpPr>
        <p:spPr>
          <a:xfrm>
            <a:off x="3695700" y="1257300"/>
            <a:ext cx="1089660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800">
                <a:solidFill>
                  <a:schemeClr val="dk1"/>
                </a:solidFill>
                <a:latin typeface="Calibri"/>
                <a:ea typeface="Calibri"/>
                <a:cs typeface="Calibri"/>
                <a:sym typeface="Calibri"/>
              </a:rPr>
              <a:t>aiven Justification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4F5"/>
        </a:solidFill>
      </p:bgPr>
    </p:bg>
    <p:spTree>
      <p:nvGrpSpPr>
        <p:cNvPr id="141" name="Shape 141"/>
        <p:cNvGrpSpPr/>
        <p:nvPr/>
      </p:nvGrpSpPr>
      <p:grpSpPr>
        <a:xfrm>
          <a:off x="0" y="0"/>
          <a:ext cx="0" cy="0"/>
          <a:chOff x="0" y="0"/>
          <a:chExt cx="0" cy="0"/>
        </a:xfrm>
      </p:grpSpPr>
      <p:sp>
        <p:nvSpPr>
          <p:cNvPr id="142" name="Google Shape;142;p19"/>
          <p:cNvSpPr/>
          <p:nvPr/>
        </p:nvSpPr>
        <p:spPr>
          <a:xfrm>
            <a:off x="9237132" y="800100"/>
            <a:ext cx="8060268" cy="8229600"/>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alibri"/>
                <a:ea typeface="Calibri"/>
                <a:cs typeface="Calibri"/>
                <a:sym typeface="Calibri"/>
              </a:rPr>
              <a:t>Alternatives</a:t>
            </a:r>
            <a:endParaRPr sz="1800">
              <a:solidFill>
                <a:schemeClr val="dk1"/>
              </a:solidFill>
              <a:latin typeface="Calibri"/>
              <a:ea typeface="Calibri"/>
              <a:cs typeface="Calibri"/>
              <a:sym typeface="Calibri"/>
            </a:endParaRPr>
          </a:p>
        </p:txBody>
      </p:sp>
      <p:sp>
        <p:nvSpPr>
          <p:cNvPr id="143" name="Google Shape;143;p19"/>
          <p:cNvSpPr/>
          <p:nvPr/>
        </p:nvSpPr>
        <p:spPr>
          <a:xfrm>
            <a:off x="651930" y="800100"/>
            <a:ext cx="8060268" cy="8229600"/>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alibri"/>
                <a:ea typeface="Calibri"/>
                <a:cs typeface="Calibri"/>
                <a:sym typeface="Calibri"/>
              </a:rPr>
              <a:t>Chosen</a:t>
            </a:r>
            <a:endParaRPr/>
          </a:p>
        </p:txBody>
      </p:sp>
      <p:sp>
        <p:nvSpPr>
          <p:cNvPr id="144" name="Google Shape;144;p19"/>
          <p:cNvSpPr/>
          <p:nvPr/>
        </p:nvSpPr>
        <p:spPr>
          <a:xfrm>
            <a:off x="1143000" y="3419475"/>
            <a:ext cx="7052736" cy="3448050"/>
          </a:xfrm>
          <a:custGeom>
            <a:rect b="b" l="l" r="r" t="t"/>
            <a:pathLst>
              <a:path extrusionOk="0" h="10114805" w="19769846">
                <a:moveTo>
                  <a:pt x="0" y="0"/>
                </a:moveTo>
                <a:lnTo>
                  <a:pt x="19769846" y="0"/>
                </a:lnTo>
                <a:lnTo>
                  <a:pt x="19769846" y="10114806"/>
                </a:lnTo>
                <a:lnTo>
                  <a:pt x="0" y="10114806"/>
                </a:lnTo>
                <a:lnTo>
                  <a:pt x="0" y="0"/>
                </a:lnTo>
                <a:close/>
              </a:path>
            </a:pathLst>
          </a:custGeom>
          <a:blipFill rotWithShape="1">
            <a:blip r:embed="rId3">
              <a:alphaModFix/>
            </a:blip>
            <a:stretch>
              <a:fillRect b="0" l="0" r="0" t="0"/>
            </a:stretch>
          </a:blipFill>
          <a:ln>
            <a:noFill/>
          </a:ln>
        </p:spPr>
      </p:sp>
      <p:pic>
        <p:nvPicPr>
          <p:cNvPr descr="Travis CI User Documentation" id="145" name="Google Shape;145;p19"/>
          <p:cNvPicPr preferRelativeResize="0"/>
          <p:nvPr/>
        </p:nvPicPr>
        <p:blipFill rotWithShape="1">
          <a:blip r:embed="rId4">
            <a:alphaModFix/>
          </a:blip>
          <a:srcRect b="0" l="0" r="0" t="0"/>
          <a:stretch/>
        </p:blipFill>
        <p:spPr>
          <a:xfrm>
            <a:off x="9753600" y="2300581"/>
            <a:ext cx="7147560" cy="2237787"/>
          </a:xfrm>
          <a:prstGeom prst="rect">
            <a:avLst/>
          </a:prstGeom>
          <a:noFill/>
          <a:ln>
            <a:noFill/>
          </a:ln>
        </p:spPr>
      </p:pic>
      <p:pic>
        <p:nvPicPr>
          <p:cNvPr id="146" name="Google Shape;146;p19"/>
          <p:cNvPicPr preferRelativeResize="0"/>
          <p:nvPr/>
        </p:nvPicPr>
        <p:blipFill rotWithShape="1">
          <a:blip r:embed="rId5">
            <a:alphaModFix/>
          </a:blip>
          <a:srcRect b="0" l="0" r="0" t="0"/>
          <a:stretch/>
        </p:blipFill>
        <p:spPr>
          <a:xfrm>
            <a:off x="9433560" y="5744061"/>
            <a:ext cx="7467600" cy="240363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20"/>
          <p:cNvPicPr preferRelativeResize="0"/>
          <p:nvPr/>
        </p:nvPicPr>
        <p:blipFill rotWithShape="1">
          <a:blip r:embed="rId3">
            <a:alphaModFix/>
          </a:blip>
          <a:srcRect b="0" l="0" r="0" t="0"/>
          <a:stretch/>
        </p:blipFill>
        <p:spPr>
          <a:xfrm>
            <a:off x="0" y="0"/>
            <a:ext cx="18135600" cy="3418786"/>
          </a:xfrm>
          <a:prstGeom prst="rect">
            <a:avLst/>
          </a:prstGeom>
          <a:noFill/>
          <a:ln>
            <a:noFill/>
          </a:ln>
        </p:spPr>
      </p:pic>
      <p:pic>
        <p:nvPicPr>
          <p:cNvPr id="152" name="Google Shape;152;p20"/>
          <p:cNvPicPr preferRelativeResize="0"/>
          <p:nvPr/>
        </p:nvPicPr>
        <p:blipFill rotWithShape="1">
          <a:blip r:embed="rId4">
            <a:alphaModFix/>
          </a:blip>
          <a:srcRect b="0" l="0" r="0" t="0"/>
          <a:stretch/>
        </p:blipFill>
        <p:spPr>
          <a:xfrm>
            <a:off x="1738173" y="8953500"/>
            <a:ext cx="14811652" cy="609600"/>
          </a:xfrm>
          <a:prstGeom prst="rect">
            <a:avLst/>
          </a:prstGeom>
          <a:noFill/>
          <a:ln>
            <a:noFill/>
          </a:ln>
        </p:spPr>
      </p:pic>
      <p:pic>
        <p:nvPicPr>
          <p:cNvPr descr="Borat Great GIF - Borat Great Success - Discover &amp; Share GIFs" id="153" name="Google Shape;153;p20"/>
          <p:cNvPicPr preferRelativeResize="0"/>
          <p:nvPr/>
        </p:nvPicPr>
        <p:blipFill rotWithShape="1">
          <a:blip r:embed="rId5">
            <a:alphaModFix/>
          </a:blip>
          <a:srcRect b="0" l="0" r="0" t="0"/>
          <a:stretch/>
        </p:blipFill>
        <p:spPr>
          <a:xfrm>
            <a:off x="4987834" y="3695700"/>
            <a:ext cx="8312331" cy="4673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graphicFrame>
        <p:nvGraphicFramePr>
          <p:cNvPr id="158" name="Google Shape;158;p21"/>
          <p:cNvGraphicFramePr/>
          <p:nvPr/>
        </p:nvGraphicFramePr>
        <p:xfrm>
          <a:off x="2975371" y="3040340"/>
          <a:ext cx="3000000" cy="3000000"/>
        </p:xfrm>
        <a:graphic>
          <a:graphicData uri="http://schemas.openxmlformats.org/drawingml/2006/table">
            <a:tbl>
              <a:tblPr bandRow="1">
                <a:noFill/>
                <a:tableStyleId>{4494DCFB-8198-441A-BA58-4002AC3127F0}</a:tableStyleId>
              </a:tblPr>
              <a:tblGrid>
                <a:gridCol w="6168625"/>
                <a:gridCol w="6168625"/>
              </a:tblGrid>
              <a:tr h="1051575">
                <a:tc>
                  <a:txBody>
                    <a:bodyPr/>
                    <a:lstStyle/>
                    <a:p>
                      <a:pPr indent="0" lvl="0" marL="0" marR="0" rtl="0" algn="ctr">
                        <a:spcBef>
                          <a:spcPts val="0"/>
                        </a:spcBef>
                        <a:spcAft>
                          <a:spcPts val="0"/>
                        </a:spcAft>
                        <a:buNone/>
                      </a:pPr>
                      <a:r>
                        <a:rPr b="1" lang="en-US" sz="3200" u="none" cap="none" strike="noStrike"/>
                        <a:t>Advantages</a:t>
                      </a:r>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3200" u="none" cap="none" strike="noStrike"/>
                        <a:t>Disadvantages</a:t>
                      </a:r>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051575">
                <a:tc>
                  <a:txBody>
                    <a:bodyPr/>
                    <a:lstStyle/>
                    <a:p>
                      <a:pPr indent="0" lvl="0" marL="0" marR="0" rtl="0" algn="ctr">
                        <a:spcBef>
                          <a:spcPts val="0"/>
                        </a:spcBef>
                        <a:spcAft>
                          <a:spcPts val="0"/>
                        </a:spcAft>
                        <a:buNone/>
                      </a:pPr>
                      <a:r>
                        <a:rPr lang="en-US" sz="3200" u="none" cap="none" strike="noStrike"/>
                        <a:t>1. </a:t>
                      </a:r>
                      <a:r>
                        <a:rPr b="1" lang="en-US" sz="3200" u="none" cap="none" strike="noStrike"/>
                        <a:t>Continuous Integration and Automation</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sz="3200" u="none" cap="none" strike="noStrike"/>
                        <a:t>1. Limited Concurrency for Free Accounts</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051575">
                <a:tc>
                  <a:txBody>
                    <a:bodyPr/>
                    <a:lstStyle/>
                    <a:p>
                      <a:pPr indent="0" lvl="0" marL="0" marR="0" rtl="0" algn="ctr">
                        <a:spcBef>
                          <a:spcPts val="0"/>
                        </a:spcBef>
                        <a:spcAft>
                          <a:spcPts val="0"/>
                        </a:spcAft>
                        <a:buNone/>
                      </a:pPr>
                      <a:r>
                        <a:rPr lang="en-US" sz="3200" u="none" cap="none" strike="noStrike"/>
                        <a:t>2. </a:t>
                      </a:r>
                      <a:r>
                        <a:rPr b="1" lang="en-US" sz="3200" u="none" cap="none" strike="noStrike"/>
                        <a:t>Integration with GitHub repositories</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sz="3200" u="none" cap="none" strike="noStrike"/>
                        <a:t>2. Learning Curve for Complex Workflows</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051575">
                <a:tc>
                  <a:txBody>
                    <a:bodyPr/>
                    <a:lstStyle/>
                    <a:p>
                      <a:pPr indent="0" lvl="0" marL="0" marR="0" rtl="0" algn="ctr">
                        <a:spcBef>
                          <a:spcPts val="0"/>
                        </a:spcBef>
                        <a:spcAft>
                          <a:spcPts val="0"/>
                        </a:spcAft>
                        <a:buNone/>
                      </a:pPr>
                      <a:r>
                        <a:rPr lang="en-US" sz="3200" u="none" cap="none" strike="noStrike"/>
                        <a:t>3. </a:t>
                      </a:r>
                      <a:r>
                        <a:rPr b="1" lang="en-US" sz="3200" u="none" cap="none" strike="noStrike"/>
                        <a:t>Large Ecosystem of Community-Made Actions</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sz="3200" u="none" cap="none" strike="noStrike"/>
                        <a:t>3. Cost for Heavy Usage</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59" name="Google Shape;159;p21"/>
          <p:cNvSpPr txBox="1"/>
          <p:nvPr/>
        </p:nvSpPr>
        <p:spPr>
          <a:xfrm>
            <a:off x="3695700" y="1257300"/>
            <a:ext cx="1089660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800">
                <a:solidFill>
                  <a:schemeClr val="dk1"/>
                </a:solidFill>
                <a:latin typeface="Calibri"/>
                <a:ea typeface="Calibri"/>
                <a:cs typeface="Calibri"/>
                <a:sym typeface="Calibri"/>
              </a:rPr>
              <a:t>GitHub Actions Justification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